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77" r:id="rId4"/>
    <p:sldId id="271" r:id="rId5"/>
    <p:sldId id="257" r:id="rId6"/>
    <p:sldId id="261" r:id="rId7"/>
    <p:sldId id="266" r:id="rId8"/>
    <p:sldId id="267" r:id="rId9"/>
    <p:sldId id="258" r:id="rId10"/>
    <p:sldId id="281" r:id="rId11"/>
    <p:sldId id="282" r:id="rId12"/>
    <p:sldId id="272" r:id="rId13"/>
    <p:sldId id="260" r:id="rId14"/>
    <p:sldId id="274" r:id="rId15"/>
    <p:sldId id="263" r:id="rId16"/>
    <p:sldId id="264" r:id="rId17"/>
    <p:sldId id="259" r:id="rId18"/>
    <p:sldId id="265" r:id="rId19"/>
    <p:sldId id="269" r:id="rId20"/>
    <p:sldId id="275" r:id="rId21"/>
    <p:sldId id="276" r:id="rId22"/>
    <p:sldId id="268" r:id="rId23"/>
    <p:sldId id="270"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Objects="1">
      <p:cViewPr varScale="1">
        <p:scale>
          <a:sx n="120" d="100"/>
          <a:sy n="120" d="100"/>
        </p:scale>
        <p:origin x="232" y="1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8T13:14:08.577"/>
    </inkml:context>
    <inkml:brush xml:id="br0">
      <inkml:brushProperty name="width" value="0.05292" units="cm"/>
      <inkml:brushProperty name="height" value="0.05292" units="cm"/>
    </inkml:brush>
  </inkml:definitions>
  <inkml:trace contextRef="#ctx0" brushRef="#br0">1 0 24575,'0'0'0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pPr/>
              <a:t>9/10/19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pPr/>
              <a:t>9/10/19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pPr/>
              <a:t>9/10/19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pPr/>
              <a:t>9/10/19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pPr/>
              <a:t>9/10/19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pPr/>
              <a:t>9/10/19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pPr/>
              <a:t>9/10/19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pPr/>
              <a:t>9/10/19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pPr/>
              <a:t>9/10/19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pPr/>
              <a:t>9/10/19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pPr/>
              <a:t>9/10/19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pPr/>
              <a:t>9/10/19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pPr/>
              <a:t>9/10/19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pPr/>
              <a:t>9/10/19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pPr/>
              <a:t>9/10/19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pPr/>
              <a:t>9/10/19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pPr/>
              <a:t>9/10/19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pPr/>
              <a:t>9/10/19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mailto:internazionalizzazione@liceofermiaversa.gov.it" TargetMode="External"/><Relationship Id="rId2" Type="http://schemas.openxmlformats.org/officeDocument/2006/relationships/hyperlink" Target="https://www.facebook.com/Ferminternational2016/notification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www.liceogalvani.it/" TargetMode="External"/><Relationship Id="rId7" Type="http://schemas.openxmlformats.org/officeDocument/2006/relationships/hyperlink" Target="http://www.liceofermiaversa.gov.it/" TargetMode="External"/><Relationship Id="rId2" Type="http://schemas.openxmlformats.org/officeDocument/2006/relationships/hyperlink" Target="http://www.cie.org.uk/images/134557-implementing-the-curriculum-with-cambridge.pdf" TargetMode="External"/><Relationship Id="rId1" Type="http://schemas.openxmlformats.org/officeDocument/2006/relationships/slideLayout" Target="../slideLayouts/slideLayout2.xml"/><Relationship Id="rId6" Type="http://schemas.openxmlformats.org/officeDocument/2006/relationships/hyperlink" Target="http://www.iisviasalvini.gov.it/" TargetMode="External"/><Relationship Id="rId5" Type="http://schemas.openxmlformats.org/officeDocument/2006/relationships/hyperlink" Target="http://www.liceorummo.gov.it/" TargetMode="External"/><Relationship Id="rId4" Type="http://schemas.openxmlformats.org/officeDocument/2006/relationships/hyperlink" Target="http://www.liceorighicesena.gov.it/" TargetMode="External"/><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ambridgeinternational.org/cambridge-for/principals-and-heads/join-cambridge/"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Liceo scientifico ‘Fermi’ opzione </a:t>
            </a:r>
            <a:br>
              <a:rPr lang="it-IT" dirty="0"/>
            </a:br>
            <a:r>
              <a:rPr lang="it-IT" dirty="0"/>
              <a:t>Cambridge International Assessment </a:t>
            </a:r>
            <a:r>
              <a:rPr lang="it-IT" dirty="0" err="1"/>
              <a:t>Education</a:t>
            </a:r>
            <a:r>
              <a:rPr lang="it-IT" dirty="0"/>
              <a:t>     </a:t>
            </a:r>
          </a:p>
        </p:txBody>
      </p:sp>
      <mc:AlternateContent xmlns:mc="http://schemas.openxmlformats.org/markup-compatibility/2006" xmlns:p14="http://schemas.microsoft.com/office/powerpoint/2010/main">
        <mc:Choice Requires="p14">
          <p:contentPart p14:bwMode="auto" r:id="rId2">
            <p14:nvContentPartPr>
              <p14:cNvPr id="5" name="Input penna 4"/>
              <p14:cNvContentPartPr/>
              <p14:nvPr/>
            </p14:nvContentPartPr>
            <p14:xfrm>
              <a:off x="5008374" y="5849535"/>
              <a:ext cx="360" cy="360"/>
            </p14:xfrm>
          </p:contentPart>
        </mc:Choice>
        <mc:Fallback xmlns="">
          <p:pic>
            <p:nvPicPr>
              <p:cNvPr id="5" name="Input penna 4"/>
              <p:cNvPicPr/>
              <p:nvPr/>
            </p:nvPicPr>
            <p:blipFill>
              <a:blip r:embed="rId3"/>
              <a:stretch>
                <a:fillRect/>
              </a:stretch>
            </p:blipFill>
            <p:spPr>
              <a:xfrm>
                <a:off x="4999374" y="5840175"/>
                <a:ext cx="19080" cy="19080"/>
              </a:xfrm>
              <a:prstGeom prst="rect">
                <a:avLst/>
              </a:prstGeom>
            </p:spPr>
          </p:pic>
        </mc:Fallback>
      </mc:AlternateContent>
      <p:pic>
        <p:nvPicPr>
          <p:cNvPr id="1026" name="Immagine 1"/>
          <p:cNvPicPr>
            <a:picLocks noChangeAspect="1" noChangeArrowheads="1"/>
          </p:cNvPicPr>
          <p:nvPr/>
        </p:nvPicPr>
        <p:blipFill>
          <a:blip r:embed="rId4"/>
          <a:srcRect/>
          <a:stretch>
            <a:fillRect/>
          </a:stretch>
        </p:blipFill>
        <p:spPr bwMode="auto">
          <a:xfrm>
            <a:off x="680322" y="4394039"/>
            <a:ext cx="3200400" cy="1085850"/>
          </a:xfrm>
          <a:prstGeom prst="rect">
            <a:avLst/>
          </a:prstGeom>
          <a:noFill/>
          <a:ln w="9525">
            <a:noFill/>
            <a:miter lim="800000"/>
            <a:headEnd/>
            <a:tailEnd/>
          </a:ln>
        </p:spPr>
      </p:pic>
      <p:sp>
        <p:nvSpPr>
          <p:cNvPr id="1028" name="AutoShape 4" descr="Risultati immagini per logo cambridge internatio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Risultati immagini per logo cambridge internatio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Risultati immagini per logo cambridge internatio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Risultati immagini per logo cambridge international"/>
          <p:cNvSpPr>
            <a:spLocks noGrp="1" noChangeAspect="1" noChangeArrowheads="1"/>
          </p:cNvSpPr>
          <p:nvPr>
            <p:ph type="subTitle" idx="1"/>
          </p:nvPr>
        </p:nvSpPr>
        <p:spPr bwMode="auto">
          <a:xfrm>
            <a:off x="460375" y="4394040"/>
            <a:ext cx="8448014" cy="1085849"/>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4098" name="Immagine 1">
            <a:extLst>
              <a:ext uri="{FF2B5EF4-FFF2-40B4-BE49-F238E27FC236}">
                <a16:creationId xmlns:a16="http://schemas.microsoft.com/office/drawing/2014/main" id="{46494B57-37E7-4C9E-B248-6B72A6704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57" y="4421471"/>
            <a:ext cx="3133725" cy="10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37D3B249-AB4B-4463-84FC-D829C80BC23C}"/>
              </a:ext>
            </a:extLst>
          </p:cNvPr>
          <p:cNvPicPr>
            <a:picLocks noChangeAspect="1"/>
          </p:cNvPicPr>
          <p:nvPr/>
        </p:nvPicPr>
        <p:blipFill>
          <a:blip r:embed="rId6"/>
          <a:stretch>
            <a:fillRect/>
          </a:stretch>
        </p:blipFill>
        <p:spPr>
          <a:xfrm>
            <a:off x="4876799" y="4394040"/>
            <a:ext cx="4049967" cy="1085849"/>
          </a:xfrm>
          <a:prstGeom prst="rect">
            <a:avLst/>
          </a:prstGeom>
        </p:spPr>
      </p:pic>
    </p:spTree>
    <p:extLst>
      <p:ext uri="{BB962C8B-B14F-4D97-AF65-F5344CB8AC3E}">
        <p14:creationId xmlns:p14="http://schemas.microsoft.com/office/powerpoint/2010/main" val="399475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5A86E0-AE5D-4D78-BCE8-6EBAFC419729}"/>
              </a:ext>
            </a:extLst>
          </p:cNvPr>
          <p:cNvSpPr>
            <a:spLocks noGrp="1"/>
          </p:cNvSpPr>
          <p:nvPr>
            <p:ph type="title"/>
          </p:nvPr>
        </p:nvSpPr>
        <p:spPr/>
        <p:txBody>
          <a:bodyPr/>
          <a:lstStyle/>
          <a:p>
            <a:r>
              <a:rPr lang="it-IT" dirty="0"/>
              <a:t>QUADRO ORARIO</a:t>
            </a:r>
          </a:p>
        </p:txBody>
      </p:sp>
      <p:sp>
        <p:nvSpPr>
          <p:cNvPr id="3" name="Segnaposto contenuto 2">
            <a:extLst>
              <a:ext uri="{FF2B5EF4-FFF2-40B4-BE49-F238E27FC236}">
                <a16:creationId xmlns:a16="http://schemas.microsoft.com/office/drawing/2014/main" id="{B2DD9EE9-739B-40B8-9BFC-7E98C2EEE825}"/>
              </a:ext>
            </a:extLst>
          </p:cNvPr>
          <p:cNvSpPr>
            <a:spLocks noGrp="1"/>
          </p:cNvSpPr>
          <p:nvPr>
            <p:ph idx="1"/>
          </p:nvPr>
        </p:nvSpPr>
        <p:spPr/>
        <p:txBody>
          <a:bodyPr/>
          <a:lstStyle/>
          <a:p>
            <a:r>
              <a:rPr lang="it-IT" dirty="0"/>
              <a:t>29 ore settimanali nel primo biennio e 31 nel secondo</a:t>
            </a:r>
          </a:p>
          <a:p>
            <a:endParaRPr lang="it-IT" dirty="0"/>
          </a:p>
          <a:p>
            <a:r>
              <a:rPr lang="it-IT" dirty="0" err="1"/>
              <a:t>Geography</a:t>
            </a:r>
            <a:r>
              <a:rPr lang="it-IT" dirty="0"/>
              <a:t>. 1 ora </a:t>
            </a:r>
            <a:r>
              <a:rPr lang="it-IT" dirty="0" err="1"/>
              <a:t>coteaching</a:t>
            </a:r>
            <a:r>
              <a:rPr lang="it-IT" dirty="0"/>
              <a:t> madrelingua</a:t>
            </a:r>
          </a:p>
          <a:p>
            <a:r>
              <a:rPr lang="it-IT" dirty="0" err="1"/>
              <a:t>Maths</a:t>
            </a:r>
            <a:r>
              <a:rPr lang="it-IT" dirty="0"/>
              <a:t> 1 co-</a:t>
            </a:r>
            <a:r>
              <a:rPr lang="it-IT" dirty="0" err="1"/>
              <a:t>teaching</a:t>
            </a:r>
            <a:r>
              <a:rPr lang="it-IT" dirty="0"/>
              <a:t> madrelingua</a:t>
            </a:r>
          </a:p>
          <a:p>
            <a:r>
              <a:rPr lang="it-IT" dirty="0" err="1"/>
              <a:t>Physycs</a:t>
            </a:r>
            <a:r>
              <a:rPr lang="it-IT" dirty="0"/>
              <a:t> 1 ora </a:t>
            </a:r>
            <a:r>
              <a:rPr lang="it-IT" dirty="0" err="1"/>
              <a:t>coteaching</a:t>
            </a:r>
            <a:r>
              <a:rPr lang="it-IT" dirty="0"/>
              <a:t> con madrelingua</a:t>
            </a:r>
          </a:p>
          <a:p>
            <a:r>
              <a:rPr lang="it-IT" dirty="0" err="1"/>
              <a:t>Biology</a:t>
            </a:r>
            <a:r>
              <a:rPr lang="it-IT" dirty="0"/>
              <a:t> 1 ora </a:t>
            </a:r>
            <a:r>
              <a:rPr lang="it-IT" dirty="0" err="1"/>
              <a:t>coteaching</a:t>
            </a:r>
            <a:r>
              <a:rPr lang="it-IT" dirty="0"/>
              <a:t> con madrelingua</a:t>
            </a:r>
          </a:p>
          <a:p>
            <a:r>
              <a:rPr lang="it-IT" dirty="0"/>
              <a:t>Inglese 5 ore settimanali di cui 2 in </a:t>
            </a:r>
            <a:r>
              <a:rPr lang="it-IT" dirty="0" err="1"/>
              <a:t>coteaching</a:t>
            </a:r>
            <a:r>
              <a:rPr lang="it-IT" dirty="0"/>
              <a:t> con madrelingua</a:t>
            </a:r>
          </a:p>
          <a:p>
            <a:endParaRPr lang="it-IT" dirty="0"/>
          </a:p>
        </p:txBody>
      </p:sp>
      <p:pic>
        <p:nvPicPr>
          <p:cNvPr id="4" name="Immagine 3">
            <a:extLst>
              <a:ext uri="{FF2B5EF4-FFF2-40B4-BE49-F238E27FC236}">
                <a16:creationId xmlns:a16="http://schemas.microsoft.com/office/drawing/2014/main" id="{72201DDF-54CA-479A-8067-3BE5914CA0EE}"/>
              </a:ext>
            </a:extLst>
          </p:cNvPr>
          <p:cNvPicPr>
            <a:picLocks noChangeAspect="1"/>
          </p:cNvPicPr>
          <p:nvPr/>
        </p:nvPicPr>
        <p:blipFill>
          <a:blip r:embed="rId2"/>
          <a:stretch>
            <a:fillRect/>
          </a:stretch>
        </p:blipFill>
        <p:spPr>
          <a:xfrm>
            <a:off x="10620488" y="1286628"/>
            <a:ext cx="1571512" cy="618372"/>
          </a:xfrm>
          <a:prstGeom prst="rect">
            <a:avLst/>
          </a:prstGeom>
        </p:spPr>
      </p:pic>
      <p:pic>
        <p:nvPicPr>
          <p:cNvPr id="5" name="Immagine 1">
            <a:extLst>
              <a:ext uri="{FF2B5EF4-FFF2-40B4-BE49-F238E27FC236}">
                <a16:creationId xmlns:a16="http://schemas.microsoft.com/office/drawing/2014/main" id="{D44A85F1-79EE-4525-BE7B-1F3D97FB1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685801"/>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85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91677E-E1AD-432E-89C8-7CDB4B927FB0}"/>
              </a:ext>
            </a:extLst>
          </p:cNvPr>
          <p:cNvSpPr>
            <a:spLocks noGrp="1"/>
          </p:cNvSpPr>
          <p:nvPr>
            <p:ph type="title"/>
          </p:nvPr>
        </p:nvSpPr>
        <p:spPr/>
        <p:txBody>
          <a:bodyPr/>
          <a:lstStyle/>
          <a:p>
            <a:r>
              <a:rPr lang="it-IT" dirty="0"/>
              <a:t>Le novità </a:t>
            </a:r>
            <a:r>
              <a:rPr lang="it-IT" dirty="0" err="1"/>
              <a:t>dell’a.s.</a:t>
            </a:r>
            <a:r>
              <a:rPr lang="it-IT" dirty="0"/>
              <a:t> 2018/19</a:t>
            </a:r>
          </a:p>
        </p:txBody>
      </p:sp>
      <p:sp>
        <p:nvSpPr>
          <p:cNvPr id="3" name="Segnaposto contenuto 2">
            <a:extLst>
              <a:ext uri="{FF2B5EF4-FFF2-40B4-BE49-F238E27FC236}">
                <a16:creationId xmlns:a16="http://schemas.microsoft.com/office/drawing/2014/main" id="{C852051F-91B3-4F78-8F4F-6F43BDCC8165}"/>
              </a:ext>
            </a:extLst>
          </p:cNvPr>
          <p:cNvSpPr>
            <a:spLocks noGrp="1"/>
          </p:cNvSpPr>
          <p:nvPr>
            <p:ph idx="1"/>
          </p:nvPr>
        </p:nvSpPr>
        <p:spPr/>
        <p:txBody>
          <a:bodyPr/>
          <a:lstStyle/>
          <a:p>
            <a:r>
              <a:rPr lang="it-IT" dirty="0" err="1"/>
              <a:t>Coteaching</a:t>
            </a:r>
            <a:r>
              <a:rPr lang="it-IT" dirty="0"/>
              <a:t> del docente di inglese con il docente madrelingua per la disciplina English </a:t>
            </a:r>
            <a:r>
              <a:rPr lang="it-IT" dirty="0" err="1"/>
              <a:t>as</a:t>
            </a:r>
            <a:r>
              <a:rPr lang="it-IT" dirty="0"/>
              <a:t> a Second Language.</a:t>
            </a:r>
          </a:p>
          <a:p>
            <a:r>
              <a:rPr lang="it-IT" dirty="0" err="1"/>
              <a:t>Coteaching</a:t>
            </a:r>
            <a:r>
              <a:rPr lang="it-IT" dirty="0"/>
              <a:t> con il madrelingua per le discipline IGCSE nel </a:t>
            </a:r>
            <a:r>
              <a:rPr lang="it-IT" dirty="0" err="1"/>
              <a:t>pentamestre</a:t>
            </a:r>
            <a:r>
              <a:rPr lang="it-IT" dirty="0"/>
              <a:t>.</a:t>
            </a:r>
          </a:p>
          <a:p>
            <a:r>
              <a:rPr lang="it-IT" dirty="0"/>
              <a:t>Test di ingresso per la formazione delle classi con aggiunta di </a:t>
            </a:r>
            <a:r>
              <a:rPr lang="it-IT" dirty="0" err="1"/>
              <a:t>speaking</a:t>
            </a:r>
            <a:r>
              <a:rPr lang="it-IT" dirty="0"/>
              <a:t>.</a:t>
            </a:r>
          </a:p>
          <a:p>
            <a:r>
              <a:rPr lang="it-IT" dirty="0" err="1"/>
              <a:t>Riorientamento</a:t>
            </a:r>
            <a:r>
              <a:rPr lang="it-IT" dirty="0"/>
              <a:t> a fine trimestre.</a:t>
            </a:r>
          </a:p>
          <a:p>
            <a:r>
              <a:rPr lang="it-IT" dirty="0"/>
              <a:t>Libro di fisica in inglese dal primo anno.</a:t>
            </a:r>
          </a:p>
        </p:txBody>
      </p:sp>
      <p:pic>
        <p:nvPicPr>
          <p:cNvPr id="4" name="Immagine 1">
            <a:extLst>
              <a:ext uri="{FF2B5EF4-FFF2-40B4-BE49-F238E27FC236}">
                <a16:creationId xmlns:a16="http://schemas.microsoft.com/office/drawing/2014/main" id="{FBBD7E38-A144-461E-A24C-F5006347A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1800" y="685801"/>
            <a:ext cx="1600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a:extLst>
              <a:ext uri="{FF2B5EF4-FFF2-40B4-BE49-F238E27FC236}">
                <a16:creationId xmlns:a16="http://schemas.microsoft.com/office/drawing/2014/main" id="{57759141-CE9B-435F-A78B-947791546E1E}"/>
              </a:ext>
            </a:extLst>
          </p:cNvPr>
          <p:cNvPicPr>
            <a:picLocks noChangeAspect="1"/>
          </p:cNvPicPr>
          <p:nvPr/>
        </p:nvPicPr>
        <p:blipFill>
          <a:blip r:embed="rId3"/>
          <a:stretch>
            <a:fillRect/>
          </a:stretch>
        </p:blipFill>
        <p:spPr>
          <a:xfrm>
            <a:off x="10620488" y="1286628"/>
            <a:ext cx="1571512" cy="618372"/>
          </a:xfrm>
          <a:prstGeom prst="rect">
            <a:avLst/>
          </a:prstGeom>
        </p:spPr>
      </p:pic>
    </p:spTree>
    <p:extLst>
      <p:ext uri="{BB962C8B-B14F-4D97-AF65-F5344CB8AC3E}">
        <p14:creationId xmlns:p14="http://schemas.microsoft.com/office/powerpoint/2010/main" val="265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866B9C-0B4E-44B0-8CA3-B303377EE7D8}"/>
              </a:ext>
            </a:extLst>
          </p:cNvPr>
          <p:cNvSpPr>
            <a:spLocks noGrp="1"/>
          </p:cNvSpPr>
          <p:nvPr>
            <p:ph type="title"/>
          </p:nvPr>
        </p:nvSpPr>
        <p:spPr/>
        <p:txBody>
          <a:bodyPr/>
          <a:lstStyle/>
          <a:p>
            <a:r>
              <a:rPr lang="it-IT" dirty="0"/>
              <a:t>Una sperimentazione nella sperimentazione:</a:t>
            </a:r>
          </a:p>
        </p:txBody>
      </p:sp>
      <p:sp>
        <p:nvSpPr>
          <p:cNvPr id="3" name="Segnaposto contenuto 2">
            <a:extLst>
              <a:ext uri="{FF2B5EF4-FFF2-40B4-BE49-F238E27FC236}">
                <a16:creationId xmlns:a16="http://schemas.microsoft.com/office/drawing/2014/main" id="{87917C40-9864-48F0-8422-D110ECE8BCF4}"/>
              </a:ext>
            </a:extLst>
          </p:cNvPr>
          <p:cNvSpPr>
            <a:spLocks noGrp="1"/>
          </p:cNvSpPr>
          <p:nvPr>
            <p:ph idx="1"/>
          </p:nvPr>
        </p:nvSpPr>
        <p:spPr>
          <a:xfrm>
            <a:off x="680321" y="1981200"/>
            <a:ext cx="9613861" cy="4876799"/>
          </a:xfrm>
        </p:spPr>
        <p:txBody>
          <a:bodyPr>
            <a:normAutofit fontScale="92500" lnSpcReduction="10000"/>
          </a:bodyPr>
          <a:lstStyle/>
          <a:p>
            <a:r>
              <a:rPr lang="it-IT" dirty="0"/>
              <a:t>Latino con metodo </a:t>
            </a:r>
            <a:r>
              <a:rPr lang="it-IT" dirty="0" err="1"/>
              <a:t>Orberg</a:t>
            </a:r>
            <a:endParaRPr lang="it-IT" dirty="0"/>
          </a:p>
          <a:p>
            <a:endParaRPr lang="it-IT" dirty="0"/>
          </a:p>
          <a:p>
            <a:pPr marL="0" indent="0">
              <a:buNone/>
            </a:pPr>
            <a:r>
              <a:rPr lang="it-IT" dirty="0"/>
              <a:t>  </a:t>
            </a:r>
            <a:r>
              <a:rPr lang="it-IT" dirty="0" err="1"/>
              <a:t>Flipped</a:t>
            </a:r>
            <a:r>
              <a:rPr lang="it-IT" dirty="0"/>
              <a:t> </a:t>
            </a:r>
            <a:r>
              <a:rPr lang="it-IT" dirty="0" err="1"/>
              <a:t>classroom</a:t>
            </a:r>
            <a:endParaRPr lang="it-IT" dirty="0"/>
          </a:p>
          <a:p>
            <a:pPr marL="0" indent="0">
              <a:buNone/>
            </a:pPr>
            <a:endParaRPr lang="it-IT" dirty="0"/>
          </a:p>
          <a:p>
            <a:r>
              <a:rPr lang="it-IT" dirty="0" err="1"/>
              <a:t>Ministay</a:t>
            </a:r>
            <a:r>
              <a:rPr lang="it-IT" dirty="0"/>
              <a:t> a Cambridge su </a:t>
            </a:r>
            <a:r>
              <a:rPr lang="it-IT" dirty="0" err="1"/>
              <a:t>UdA</a:t>
            </a:r>
            <a:r>
              <a:rPr lang="it-IT" dirty="0"/>
              <a:t> concordate </a:t>
            </a:r>
          </a:p>
          <a:p>
            <a:endParaRPr lang="it-IT" dirty="0"/>
          </a:p>
          <a:p>
            <a:r>
              <a:rPr lang="it-IT" dirty="0"/>
              <a:t>Lettura estensiva </a:t>
            </a:r>
          </a:p>
          <a:p>
            <a:endParaRPr lang="it-IT" dirty="0"/>
          </a:p>
          <a:p>
            <a:r>
              <a:rPr lang="it-IT" dirty="0"/>
              <a:t>Letteratura inglese per generi letterari </a:t>
            </a:r>
          </a:p>
          <a:p>
            <a:pPr marL="0" indent="0">
              <a:buNone/>
            </a:pPr>
            <a:r>
              <a:rPr lang="it-IT" dirty="0"/>
              <a:t>   non per cronologia</a:t>
            </a:r>
          </a:p>
          <a:p>
            <a:pPr marL="0" indent="0">
              <a:buNone/>
            </a:pPr>
            <a:endParaRPr lang="it-IT" dirty="0"/>
          </a:p>
          <a:p>
            <a:r>
              <a:rPr lang="it-IT" dirty="0"/>
              <a:t>Esami Cambridge FCE a fine terzo anno</a:t>
            </a:r>
          </a:p>
          <a:p>
            <a:endParaRPr lang="it-IT" dirty="0"/>
          </a:p>
        </p:txBody>
      </p:sp>
      <p:pic>
        <p:nvPicPr>
          <p:cNvPr id="5" name="Immagine 4">
            <a:extLst>
              <a:ext uri="{FF2B5EF4-FFF2-40B4-BE49-F238E27FC236}">
                <a16:creationId xmlns:a16="http://schemas.microsoft.com/office/drawing/2014/main" id="{164514B5-9B5B-47CE-9DF0-5EC799E347A6}"/>
              </a:ext>
            </a:extLst>
          </p:cNvPr>
          <p:cNvPicPr>
            <a:picLocks noChangeAspect="1"/>
          </p:cNvPicPr>
          <p:nvPr/>
        </p:nvPicPr>
        <p:blipFill>
          <a:blip r:embed="rId2"/>
          <a:stretch>
            <a:fillRect/>
          </a:stretch>
        </p:blipFill>
        <p:spPr>
          <a:xfrm rot="5400000" flipV="1">
            <a:off x="7403784" y="2339170"/>
            <a:ext cx="4038600" cy="4013835"/>
          </a:xfrm>
          <a:prstGeom prst="rect">
            <a:avLst/>
          </a:prstGeom>
        </p:spPr>
      </p:pic>
      <p:pic>
        <p:nvPicPr>
          <p:cNvPr id="8" name="Immagine 7">
            <a:extLst>
              <a:ext uri="{FF2B5EF4-FFF2-40B4-BE49-F238E27FC236}">
                <a16:creationId xmlns:a16="http://schemas.microsoft.com/office/drawing/2014/main" id="{CFEDE764-4EE2-4193-AD0C-2EF24453B367}"/>
              </a:ext>
            </a:extLst>
          </p:cNvPr>
          <p:cNvPicPr>
            <a:picLocks noChangeAspect="1"/>
          </p:cNvPicPr>
          <p:nvPr/>
        </p:nvPicPr>
        <p:blipFill>
          <a:blip r:embed="rId3"/>
          <a:stretch>
            <a:fillRect/>
          </a:stretch>
        </p:blipFill>
        <p:spPr>
          <a:xfrm>
            <a:off x="10620488" y="1286628"/>
            <a:ext cx="1571512" cy="618372"/>
          </a:xfrm>
          <a:prstGeom prst="rect">
            <a:avLst/>
          </a:prstGeom>
        </p:spPr>
      </p:pic>
      <p:pic>
        <p:nvPicPr>
          <p:cNvPr id="9" name="Immagine 1">
            <a:extLst>
              <a:ext uri="{FF2B5EF4-FFF2-40B4-BE49-F238E27FC236}">
                <a16:creationId xmlns:a16="http://schemas.microsoft.com/office/drawing/2014/main" id="{EB8704F8-5024-4FAF-A076-DD69A2875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685801"/>
            <a:ext cx="16002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331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Differenze: </a:t>
            </a:r>
          </a:p>
          <a:p>
            <a:r>
              <a:rPr lang="it-IT" dirty="0"/>
              <a:t>curricolo tradizionale – curricolo internazionale </a:t>
            </a:r>
          </a:p>
        </p:txBody>
      </p:sp>
      <p:sp>
        <p:nvSpPr>
          <p:cNvPr id="3" name="Segnaposto contenuto 2"/>
          <p:cNvSpPr>
            <a:spLocks noGrp="1"/>
          </p:cNvSpPr>
          <p:nvPr>
            <p:ph sz="half" idx="1"/>
          </p:nvPr>
        </p:nvSpPr>
        <p:spPr/>
        <p:txBody>
          <a:bodyPr/>
          <a:lstStyle/>
          <a:p>
            <a:r>
              <a:rPr lang="it-IT" dirty="0"/>
              <a:t>Tradizionale</a:t>
            </a:r>
          </a:p>
          <a:p>
            <a:endParaRPr lang="it-IT" dirty="0"/>
          </a:p>
          <a:p>
            <a:pPr marL="0" indent="0">
              <a:buNone/>
            </a:pPr>
            <a:r>
              <a:rPr lang="it-IT" dirty="0"/>
              <a:t>"TEACHING ENGLISH"</a:t>
            </a:r>
          </a:p>
          <a:p>
            <a:pPr marL="0" indent="0">
              <a:buNone/>
            </a:pPr>
            <a:endParaRPr lang="it-IT" dirty="0"/>
          </a:p>
          <a:p>
            <a:pPr marL="0" indent="0">
              <a:buNone/>
            </a:pPr>
            <a:r>
              <a:rPr lang="it-IT" dirty="0"/>
              <a:t>General English </a:t>
            </a:r>
          </a:p>
        </p:txBody>
      </p:sp>
      <p:sp>
        <p:nvSpPr>
          <p:cNvPr id="4" name="Segnaposto contenuto 3"/>
          <p:cNvSpPr>
            <a:spLocks noGrp="1"/>
          </p:cNvSpPr>
          <p:nvPr>
            <p:ph sz="half" idx="2"/>
          </p:nvPr>
        </p:nvSpPr>
        <p:spPr/>
        <p:txBody>
          <a:bodyPr/>
          <a:lstStyle/>
          <a:p>
            <a:r>
              <a:rPr lang="it-IT" dirty="0"/>
              <a:t>Internazionale</a:t>
            </a:r>
          </a:p>
          <a:p>
            <a:endParaRPr lang="it-IT" dirty="0"/>
          </a:p>
          <a:p>
            <a:r>
              <a:rPr lang="it-IT" dirty="0"/>
              <a:t>"TEACHING IN ENGLISH"</a:t>
            </a:r>
          </a:p>
          <a:p>
            <a:endParaRPr lang="it-IT" dirty="0"/>
          </a:p>
          <a:p>
            <a:r>
              <a:rPr lang="it-IT"/>
              <a:t>Speciality </a:t>
            </a:r>
            <a:r>
              <a:rPr lang="it-IT" dirty="0"/>
              <a:t>English </a:t>
            </a:r>
          </a:p>
        </p:txBody>
      </p:sp>
      <p:pic>
        <p:nvPicPr>
          <p:cNvPr id="7" name="Immagine 6">
            <a:extLst>
              <a:ext uri="{FF2B5EF4-FFF2-40B4-BE49-F238E27FC236}">
                <a16:creationId xmlns:a16="http://schemas.microsoft.com/office/drawing/2014/main" id="{4B705A63-78FB-4AC1-9ED1-440114C32FFF}"/>
              </a:ext>
            </a:extLst>
          </p:cNvPr>
          <p:cNvPicPr>
            <a:picLocks noChangeAspect="1"/>
          </p:cNvPicPr>
          <p:nvPr/>
        </p:nvPicPr>
        <p:blipFill>
          <a:blip r:embed="rId2"/>
          <a:stretch>
            <a:fillRect/>
          </a:stretch>
        </p:blipFill>
        <p:spPr>
          <a:xfrm>
            <a:off x="10620488" y="1286628"/>
            <a:ext cx="1571512" cy="618372"/>
          </a:xfrm>
          <a:prstGeom prst="rect">
            <a:avLst/>
          </a:prstGeom>
        </p:spPr>
      </p:pic>
      <p:pic>
        <p:nvPicPr>
          <p:cNvPr id="8" name="Immagine 1">
            <a:extLst>
              <a:ext uri="{FF2B5EF4-FFF2-40B4-BE49-F238E27FC236}">
                <a16:creationId xmlns:a16="http://schemas.microsoft.com/office/drawing/2014/main" id="{E7BC07D8-66C0-45DC-AEFC-72D941BA1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685801"/>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15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EB3CB-5688-4FE3-BEFF-6229ED4AB85F}"/>
              </a:ext>
            </a:extLst>
          </p:cNvPr>
          <p:cNvSpPr>
            <a:spLocks noGrp="1"/>
          </p:cNvSpPr>
          <p:nvPr>
            <p:ph type="title"/>
          </p:nvPr>
        </p:nvSpPr>
        <p:spPr/>
        <p:txBody>
          <a:bodyPr/>
          <a:lstStyle/>
          <a:p>
            <a:r>
              <a:rPr lang="it-IT" dirty="0"/>
              <a:t>Formazione delle classi:</a:t>
            </a:r>
          </a:p>
        </p:txBody>
      </p:sp>
      <p:sp>
        <p:nvSpPr>
          <p:cNvPr id="3" name="Segnaposto contenuto 2">
            <a:extLst>
              <a:ext uri="{FF2B5EF4-FFF2-40B4-BE49-F238E27FC236}">
                <a16:creationId xmlns:a16="http://schemas.microsoft.com/office/drawing/2014/main" id="{AE8BF5C7-6C9D-4A55-96A5-FD484DB95558}"/>
              </a:ext>
            </a:extLst>
          </p:cNvPr>
          <p:cNvSpPr>
            <a:spLocks noGrp="1"/>
          </p:cNvSpPr>
          <p:nvPr>
            <p:ph idx="1"/>
          </p:nvPr>
        </p:nvSpPr>
        <p:spPr/>
        <p:txBody>
          <a:bodyPr>
            <a:normAutofit lnSpcReduction="10000"/>
          </a:bodyPr>
          <a:lstStyle/>
          <a:p>
            <a:r>
              <a:rPr lang="it-IT" dirty="0"/>
              <a:t>Certificazione Cambridge KET per l’iscrizione</a:t>
            </a:r>
          </a:p>
          <a:p>
            <a:endParaRPr lang="it-IT" dirty="0"/>
          </a:p>
          <a:p>
            <a:r>
              <a:rPr lang="it-IT" dirty="0"/>
              <a:t>Test di ingresso per la formazione classi</a:t>
            </a:r>
          </a:p>
          <a:p>
            <a:endParaRPr lang="it-IT" dirty="0"/>
          </a:p>
          <a:p>
            <a:r>
              <a:rPr lang="it-IT" dirty="0"/>
              <a:t>Cambridge week per il rinforzo delle strutture linguistiche e per attività di socializzazione </a:t>
            </a:r>
          </a:p>
          <a:p>
            <a:endParaRPr lang="it-IT" dirty="0"/>
          </a:p>
          <a:p>
            <a:r>
              <a:rPr lang="it-IT" dirty="0"/>
              <a:t>Individuazione di stili di apprendimento a cura di psicologi d’istituto </a:t>
            </a:r>
          </a:p>
          <a:p>
            <a:endParaRPr lang="it-IT" dirty="0"/>
          </a:p>
          <a:p>
            <a:pPr marL="0" indent="0">
              <a:buNone/>
            </a:pPr>
            <a:endParaRPr lang="it-IT" dirty="0"/>
          </a:p>
        </p:txBody>
      </p:sp>
      <p:pic>
        <p:nvPicPr>
          <p:cNvPr id="6" name="Immagine 5">
            <a:extLst>
              <a:ext uri="{FF2B5EF4-FFF2-40B4-BE49-F238E27FC236}">
                <a16:creationId xmlns:a16="http://schemas.microsoft.com/office/drawing/2014/main" id="{29496F61-E10F-4951-8A0C-2C76AA49F99D}"/>
              </a:ext>
            </a:extLst>
          </p:cNvPr>
          <p:cNvPicPr>
            <a:picLocks noChangeAspect="1"/>
          </p:cNvPicPr>
          <p:nvPr/>
        </p:nvPicPr>
        <p:blipFill>
          <a:blip r:embed="rId2"/>
          <a:stretch>
            <a:fillRect/>
          </a:stretch>
        </p:blipFill>
        <p:spPr>
          <a:xfrm>
            <a:off x="10620488" y="1286628"/>
            <a:ext cx="1571512" cy="618372"/>
          </a:xfrm>
          <a:prstGeom prst="rect">
            <a:avLst/>
          </a:prstGeom>
        </p:spPr>
      </p:pic>
      <p:pic>
        <p:nvPicPr>
          <p:cNvPr id="7" name="Immagine 1">
            <a:extLst>
              <a:ext uri="{FF2B5EF4-FFF2-40B4-BE49-F238E27FC236}">
                <a16:creationId xmlns:a16="http://schemas.microsoft.com/office/drawing/2014/main" id="{74A19EC8-5E06-4263-B01C-65B2651F9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685801"/>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250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Diversa scansione degli argomenti nei libri di testo italiano e inglese:  </a:t>
            </a:r>
            <a:r>
              <a:rPr lang="it-IT" dirty="0" err="1"/>
              <a:t>Biology</a:t>
            </a:r>
            <a:endParaRPr lang="it-IT" dirty="0"/>
          </a:p>
        </p:txBody>
      </p:sp>
      <p:sp>
        <p:nvSpPr>
          <p:cNvPr id="3" name="Segnaposto testo 2"/>
          <p:cNvSpPr>
            <a:spLocks noGrp="1"/>
          </p:cNvSpPr>
          <p:nvPr>
            <p:ph type="body" idx="1"/>
          </p:nvPr>
        </p:nvSpPr>
        <p:spPr/>
        <p:txBody>
          <a:bodyPr/>
          <a:lstStyle/>
          <a:p>
            <a:r>
              <a:rPr lang="it-IT" dirty="0"/>
              <a:t>Approccio italiano</a:t>
            </a:r>
          </a:p>
        </p:txBody>
      </p:sp>
      <p:sp>
        <p:nvSpPr>
          <p:cNvPr id="4" name="Segnaposto contenuto 3"/>
          <p:cNvSpPr>
            <a:spLocks noGrp="1"/>
          </p:cNvSpPr>
          <p:nvPr>
            <p:ph sz="half" idx="2"/>
          </p:nvPr>
        </p:nvSpPr>
        <p:spPr/>
        <p:txBody>
          <a:bodyPr/>
          <a:lstStyle/>
          <a:p>
            <a:r>
              <a:rPr lang="it-IT" dirty="0"/>
              <a:t>Descrizione dell'argomento</a:t>
            </a:r>
          </a:p>
          <a:p>
            <a:endParaRPr lang="it-IT" dirty="0"/>
          </a:p>
          <a:p>
            <a:r>
              <a:rPr lang="it-IT" dirty="0" err="1"/>
              <a:t>Problematizzazione</a:t>
            </a:r>
            <a:endParaRPr lang="it-IT" dirty="0"/>
          </a:p>
          <a:p>
            <a:endParaRPr lang="it-IT" dirty="0"/>
          </a:p>
          <a:p>
            <a:r>
              <a:rPr lang="it-IT" dirty="0"/>
              <a:t>Approfondimento in laboratorio (non sistematico)</a:t>
            </a:r>
          </a:p>
        </p:txBody>
      </p:sp>
      <p:sp>
        <p:nvSpPr>
          <p:cNvPr id="5" name="Segnaposto testo 4"/>
          <p:cNvSpPr>
            <a:spLocks noGrp="1"/>
          </p:cNvSpPr>
          <p:nvPr>
            <p:ph type="body" sz="quarter" idx="3"/>
          </p:nvPr>
        </p:nvSpPr>
        <p:spPr/>
        <p:txBody>
          <a:bodyPr/>
          <a:lstStyle/>
          <a:p>
            <a:r>
              <a:rPr lang="it-IT" dirty="0"/>
              <a:t>Approccio inglese</a:t>
            </a:r>
          </a:p>
        </p:txBody>
      </p:sp>
      <p:sp>
        <p:nvSpPr>
          <p:cNvPr id="6" name="Segnaposto contenuto 5"/>
          <p:cNvSpPr>
            <a:spLocks noGrp="1"/>
          </p:cNvSpPr>
          <p:nvPr>
            <p:ph sz="quarter" idx="4"/>
          </p:nvPr>
        </p:nvSpPr>
        <p:spPr/>
        <p:txBody>
          <a:bodyPr/>
          <a:lstStyle/>
          <a:p>
            <a:r>
              <a:rPr lang="it-IT" dirty="0"/>
              <a:t>Sintetica descrizione dell'argomento (scritto)</a:t>
            </a:r>
          </a:p>
          <a:p>
            <a:endParaRPr lang="it-IT" dirty="0"/>
          </a:p>
          <a:p>
            <a:r>
              <a:rPr lang="it-IT" dirty="0"/>
              <a:t>Sviluppo per problemi dell'argomento con approccio </a:t>
            </a:r>
            <a:r>
              <a:rPr lang="it-IT" dirty="0" err="1"/>
              <a:t>laboratoriale</a:t>
            </a:r>
            <a:endParaRPr lang="it-IT" dirty="0"/>
          </a:p>
        </p:txBody>
      </p:sp>
      <p:pic>
        <p:nvPicPr>
          <p:cNvPr id="9" name="Immagine 8">
            <a:extLst>
              <a:ext uri="{FF2B5EF4-FFF2-40B4-BE49-F238E27FC236}">
                <a16:creationId xmlns:a16="http://schemas.microsoft.com/office/drawing/2014/main" id="{D61302B5-4E1A-4802-8AA5-2E666067CAAB}"/>
              </a:ext>
            </a:extLst>
          </p:cNvPr>
          <p:cNvPicPr>
            <a:picLocks noChangeAspect="1"/>
          </p:cNvPicPr>
          <p:nvPr/>
        </p:nvPicPr>
        <p:blipFill>
          <a:blip r:embed="rId2"/>
          <a:stretch>
            <a:fillRect/>
          </a:stretch>
        </p:blipFill>
        <p:spPr>
          <a:xfrm>
            <a:off x="10620488" y="1286628"/>
            <a:ext cx="1571512" cy="618372"/>
          </a:xfrm>
          <a:prstGeom prst="rect">
            <a:avLst/>
          </a:prstGeom>
        </p:spPr>
      </p:pic>
      <p:pic>
        <p:nvPicPr>
          <p:cNvPr id="10" name="Immagine 1">
            <a:extLst>
              <a:ext uri="{FF2B5EF4-FFF2-40B4-BE49-F238E27FC236}">
                <a16:creationId xmlns:a16="http://schemas.microsoft.com/office/drawing/2014/main" id="{8D2E90B6-1A12-424E-9A83-92B549A5F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685801"/>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75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Matematica/</a:t>
            </a:r>
            <a:r>
              <a:rPr lang="it-IT" dirty="0" err="1"/>
              <a:t>Maths</a:t>
            </a:r>
            <a:endParaRPr lang="it-IT" dirty="0"/>
          </a:p>
        </p:txBody>
      </p:sp>
      <p:sp>
        <p:nvSpPr>
          <p:cNvPr id="3" name="Segnaposto testo 2"/>
          <p:cNvSpPr>
            <a:spLocks noGrp="1"/>
          </p:cNvSpPr>
          <p:nvPr>
            <p:ph type="body" idx="1"/>
          </p:nvPr>
        </p:nvSpPr>
        <p:spPr/>
        <p:txBody>
          <a:bodyPr/>
          <a:lstStyle/>
          <a:p>
            <a:r>
              <a:rPr lang="it-IT" dirty="0"/>
              <a:t>Approccio italiano</a:t>
            </a:r>
          </a:p>
        </p:txBody>
      </p:sp>
      <p:sp>
        <p:nvSpPr>
          <p:cNvPr id="4" name="Segnaposto contenuto 3"/>
          <p:cNvSpPr>
            <a:spLocks noGrp="1"/>
          </p:cNvSpPr>
          <p:nvPr>
            <p:ph sz="half" idx="2"/>
          </p:nvPr>
        </p:nvSpPr>
        <p:spPr/>
        <p:txBody>
          <a:bodyPr>
            <a:normAutofit lnSpcReduction="10000"/>
          </a:bodyPr>
          <a:lstStyle/>
          <a:p>
            <a:r>
              <a:rPr lang="it-IT" dirty="0"/>
              <a:t>Problema</a:t>
            </a:r>
          </a:p>
          <a:p>
            <a:endParaRPr lang="it-IT" dirty="0"/>
          </a:p>
          <a:p>
            <a:r>
              <a:rPr lang="it-IT" dirty="0"/>
              <a:t>Teoria</a:t>
            </a:r>
          </a:p>
          <a:p>
            <a:endParaRPr lang="it-IT" dirty="0"/>
          </a:p>
          <a:p>
            <a:r>
              <a:rPr lang="it-IT" dirty="0"/>
              <a:t>Dimostrazione</a:t>
            </a:r>
          </a:p>
          <a:p>
            <a:endParaRPr lang="it-IT" dirty="0"/>
          </a:p>
          <a:p>
            <a:r>
              <a:rPr lang="it-IT" dirty="0"/>
              <a:t>Risoluzione</a:t>
            </a:r>
          </a:p>
        </p:txBody>
      </p:sp>
      <p:sp>
        <p:nvSpPr>
          <p:cNvPr id="5" name="Segnaposto testo 4"/>
          <p:cNvSpPr>
            <a:spLocks noGrp="1"/>
          </p:cNvSpPr>
          <p:nvPr>
            <p:ph type="body" sz="quarter" idx="3"/>
          </p:nvPr>
        </p:nvSpPr>
        <p:spPr/>
        <p:txBody>
          <a:bodyPr/>
          <a:lstStyle/>
          <a:p>
            <a:r>
              <a:rPr lang="it-IT" dirty="0"/>
              <a:t>Approccio inglese</a:t>
            </a:r>
          </a:p>
        </p:txBody>
      </p:sp>
      <p:sp>
        <p:nvSpPr>
          <p:cNvPr id="6" name="Segnaposto contenuto 5"/>
          <p:cNvSpPr>
            <a:spLocks noGrp="1"/>
          </p:cNvSpPr>
          <p:nvPr>
            <p:ph sz="quarter" idx="4"/>
          </p:nvPr>
        </p:nvSpPr>
        <p:spPr/>
        <p:txBody>
          <a:bodyPr/>
          <a:lstStyle/>
          <a:p>
            <a:r>
              <a:rPr lang="it-IT" dirty="0"/>
              <a:t>Problema</a:t>
            </a:r>
          </a:p>
          <a:p>
            <a:endParaRPr lang="it-IT" dirty="0"/>
          </a:p>
          <a:p>
            <a:r>
              <a:rPr lang="it-IT" dirty="0"/>
              <a:t>Formula</a:t>
            </a:r>
          </a:p>
          <a:p>
            <a:endParaRPr lang="it-IT" dirty="0"/>
          </a:p>
          <a:p>
            <a:r>
              <a:rPr lang="it-IT" dirty="0"/>
              <a:t>Risoluzione</a:t>
            </a:r>
          </a:p>
        </p:txBody>
      </p:sp>
      <p:pic>
        <p:nvPicPr>
          <p:cNvPr id="9" name="Immagine 8">
            <a:extLst>
              <a:ext uri="{FF2B5EF4-FFF2-40B4-BE49-F238E27FC236}">
                <a16:creationId xmlns:a16="http://schemas.microsoft.com/office/drawing/2014/main" id="{921538FC-D522-430E-AF38-12AB0704A874}"/>
              </a:ext>
            </a:extLst>
          </p:cNvPr>
          <p:cNvPicPr>
            <a:picLocks noChangeAspect="1"/>
          </p:cNvPicPr>
          <p:nvPr/>
        </p:nvPicPr>
        <p:blipFill>
          <a:blip r:embed="rId2"/>
          <a:stretch>
            <a:fillRect/>
          </a:stretch>
        </p:blipFill>
        <p:spPr>
          <a:xfrm>
            <a:off x="10620488" y="1286628"/>
            <a:ext cx="1571512" cy="618372"/>
          </a:xfrm>
          <a:prstGeom prst="rect">
            <a:avLst/>
          </a:prstGeom>
        </p:spPr>
      </p:pic>
      <p:pic>
        <p:nvPicPr>
          <p:cNvPr id="10" name="Immagine 1">
            <a:extLst>
              <a:ext uri="{FF2B5EF4-FFF2-40B4-BE49-F238E27FC236}">
                <a16:creationId xmlns:a16="http://schemas.microsoft.com/office/drawing/2014/main" id="{B58D5904-FF0B-4D52-B36F-C27ABA665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685801"/>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0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0321" y="738731"/>
            <a:ext cx="9613861" cy="1080938"/>
          </a:xfrm>
        </p:spPr>
        <p:txBody>
          <a:bodyPr/>
          <a:lstStyle/>
          <a:p>
            <a:r>
              <a:rPr lang="it-IT" dirty="0"/>
              <a:t>Sfide per il docente:</a:t>
            </a:r>
          </a:p>
        </p:txBody>
      </p:sp>
      <p:sp>
        <p:nvSpPr>
          <p:cNvPr id="3" name="Segnaposto contenuto 2"/>
          <p:cNvSpPr>
            <a:spLocks noGrp="1"/>
          </p:cNvSpPr>
          <p:nvPr>
            <p:ph idx="1"/>
          </p:nvPr>
        </p:nvSpPr>
        <p:spPr/>
        <p:txBody>
          <a:bodyPr>
            <a:normAutofit fontScale="92500" lnSpcReduction="20000"/>
          </a:bodyPr>
          <a:lstStyle/>
          <a:p>
            <a:r>
              <a:rPr lang="it-IT" dirty="0"/>
              <a:t>Studio dei </a:t>
            </a:r>
            <a:r>
              <a:rPr lang="it-IT" dirty="0" err="1"/>
              <a:t>syllabus</a:t>
            </a:r>
            <a:r>
              <a:rPr lang="it-IT" dirty="0"/>
              <a:t> e programmazione concordata</a:t>
            </a:r>
          </a:p>
          <a:p>
            <a:endParaRPr lang="it-IT" dirty="0"/>
          </a:p>
          <a:p>
            <a:r>
              <a:rPr lang="it-IT" dirty="0"/>
              <a:t>Cambridge Training </a:t>
            </a:r>
            <a:r>
              <a:rPr lang="it-IT" dirty="0" err="1"/>
              <a:t>courses</a:t>
            </a:r>
            <a:r>
              <a:rPr lang="it-IT" dirty="0"/>
              <a:t> and </a:t>
            </a:r>
            <a:r>
              <a:rPr lang="it-IT" dirty="0" err="1"/>
              <a:t>platform</a:t>
            </a:r>
            <a:endParaRPr lang="it-IT" dirty="0"/>
          </a:p>
          <a:p>
            <a:endParaRPr lang="it-IT" dirty="0"/>
          </a:p>
          <a:p>
            <a:r>
              <a:rPr lang="it-IT" dirty="0"/>
              <a:t>Gestione del carico di lavoro a livello di consiglio di classe</a:t>
            </a:r>
          </a:p>
          <a:p>
            <a:endParaRPr lang="it-IT" dirty="0"/>
          </a:p>
          <a:p>
            <a:r>
              <a:rPr lang="it-IT" dirty="0"/>
              <a:t>Valutazione sommativa (contributo delle prove ICGSE intermedie)</a:t>
            </a:r>
          </a:p>
          <a:p>
            <a:endParaRPr lang="it-IT" dirty="0"/>
          </a:p>
          <a:p>
            <a:r>
              <a:rPr lang="it-IT" dirty="0"/>
              <a:t>"Riallineamento" con programmi ministeriali alla fine del secondo biennio</a:t>
            </a:r>
          </a:p>
        </p:txBody>
      </p:sp>
      <p:pic>
        <p:nvPicPr>
          <p:cNvPr id="6" name="Immagine 5">
            <a:extLst>
              <a:ext uri="{FF2B5EF4-FFF2-40B4-BE49-F238E27FC236}">
                <a16:creationId xmlns:a16="http://schemas.microsoft.com/office/drawing/2014/main" id="{2F645D0C-B680-41D8-B140-B7F2F5CD6B01}"/>
              </a:ext>
            </a:extLst>
          </p:cNvPr>
          <p:cNvPicPr>
            <a:picLocks noChangeAspect="1"/>
          </p:cNvPicPr>
          <p:nvPr/>
        </p:nvPicPr>
        <p:blipFill>
          <a:blip r:embed="rId2"/>
          <a:stretch>
            <a:fillRect/>
          </a:stretch>
        </p:blipFill>
        <p:spPr>
          <a:xfrm>
            <a:off x="10620488" y="1286628"/>
            <a:ext cx="1571512" cy="618372"/>
          </a:xfrm>
          <a:prstGeom prst="rect">
            <a:avLst/>
          </a:prstGeom>
        </p:spPr>
      </p:pic>
      <p:pic>
        <p:nvPicPr>
          <p:cNvPr id="7" name="Immagine 1">
            <a:extLst>
              <a:ext uri="{FF2B5EF4-FFF2-40B4-BE49-F238E27FC236}">
                <a16:creationId xmlns:a16="http://schemas.microsoft.com/office/drawing/2014/main" id="{7B93125A-A42D-48D7-9E90-07BB15A4F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685801"/>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9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Chi sceglie questo corso di studi:</a:t>
            </a:r>
          </a:p>
        </p:txBody>
      </p:sp>
      <p:sp>
        <p:nvSpPr>
          <p:cNvPr id="3" name="Segnaposto contenuto 2"/>
          <p:cNvSpPr>
            <a:spLocks noGrp="1"/>
          </p:cNvSpPr>
          <p:nvPr>
            <p:ph idx="1"/>
          </p:nvPr>
        </p:nvSpPr>
        <p:spPr/>
        <p:txBody>
          <a:bodyPr/>
          <a:lstStyle/>
          <a:p>
            <a:endParaRPr lang="it-IT" dirty="0"/>
          </a:p>
          <a:p>
            <a:r>
              <a:rPr lang="it-IT" dirty="0"/>
              <a:t>Chi Accetta le sfide ed ha ampi orizzonti</a:t>
            </a:r>
          </a:p>
          <a:p>
            <a:r>
              <a:rPr lang="it-IT" dirty="0"/>
              <a:t>Chi si sente "cittadino del mondo"</a:t>
            </a:r>
          </a:p>
          <a:p>
            <a:r>
              <a:rPr lang="it-IT" dirty="0"/>
              <a:t>Chi è consapevole di dover lavorare di più </a:t>
            </a:r>
          </a:p>
          <a:p>
            <a:r>
              <a:rPr lang="it-IT" dirty="0"/>
              <a:t>Chi vuole imparare molto bene la lingua inglese</a:t>
            </a:r>
          </a:p>
          <a:p>
            <a:r>
              <a:rPr lang="it-IT" dirty="0"/>
              <a:t>Chi vuole una solida preparazione scientifica </a:t>
            </a:r>
          </a:p>
          <a:p>
            <a:endParaRPr lang="it-IT" dirty="0"/>
          </a:p>
        </p:txBody>
      </p:sp>
      <p:pic>
        <p:nvPicPr>
          <p:cNvPr id="6" name="Immagine 5">
            <a:extLst>
              <a:ext uri="{FF2B5EF4-FFF2-40B4-BE49-F238E27FC236}">
                <a16:creationId xmlns:a16="http://schemas.microsoft.com/office/drawing/2014/main" id="{D8672A15-D04C-4761-8A2B-AA37315BC6E0}"/>
              </a:ext>
            </a:extLst>
          </p:cNvPr>
          <p:cNvPicPr>
            <a:picLocks noChangeAspect="1"/>
          </p:cNvPicPr>
          <p:nvPr/>
        </p:nvPicPr>
        <p:blipFill>
          <a:blip r:embed="rId2"/>
          <a:stretch>
            <a:fillRect/>
          </a:stretch>
        </p:blipFill>
        <p:spPr>
          <a:xfrm>
            <a:off x="10620488" y="1286628"/>
            <a:ext cx="1571512" cy="618372"/>
          </a:xfrm>
          <a:prstGeom prst="rect">
            <a:avLst/>
          </a:prstGeom>
        </p:spPr>
      </p:pic>
      <p:pic>
        <p:nvPicPr>
          <p:cNvPr id="7" name="Immagine 1">
            <a:extLst>
              <a:ext uri="{FF2B5EF4-FFF2-40B4-BE49-F238E27FC236}">
                <a16:creationId xmlns:a16="http://schemas.microsoft.com/office/drawing/2014/main" id="{A566C7E3-2E0F-48A4-971F-F002067E2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685801"/>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564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Ma tutto questo é gratis?</a:t>
            </a:r>
            <a:br>
              <a:rPr lang="it-IT" dirty="0"/>
            </a:br>
            <a:endParaRPr lang="it-IT" dirty="0"/>
          </a:p>
        </p:txBody>
      </p:sp>
      <p:sp>
        <p:nvSpPr>
          <p:cNvPr id="3" name="Segnaposto contenuto 2"/>
          <p:cNvSpPr>
            <a:spLocks noGrp="1"/>
          </p:cNvSpPr>
          <p:nvPr>
            <p:ph idx="1"/>
          </p:nvPr>
        </p:nvSpPr>
        <p:spPr/>
        <p:txBody>
          <a:bodyPr>
            <a:normAutofit/>
          </a:bodyPr>
          <a:lstStyle/>
          <a:p>
            <a:pPr algn="just" fontAlgn="base"/>
            <a:r>
              <a:rPr lang="it-IT" b="1" dirty="0"/>
              <a:t>Quasi!</a:t>
            </a:r>
            <a:r>
              <a:rPr lang="it-IT" dirty="0"/>
              <a:t> </a:t>
            </a:r>
          </a:p>
          <a:p>
            <a:pPr algn="just" fontAlgn="base"/>
            <a:r>
              <a:rPr lang="it-IT" dirty="0"/>
              <a:t>Nelle scuole pubbliche Cambridge International alle famiglie, oltre al contributo volontario che tutte le scuole chiedono, si chiede un contributo per supporto team madrelingua, attività di laboratorio, allestimento conferenze, tassa scolastica annuale all’Università di Cambridge ed altro.</a:t>
            </a:r>
          </a:p>
          <a:p>
            <a:pPr fontAlgn="base"/>
            <a:endParaRPr lang="it-IT" dirty="0"/>
          </a:p>
          <a:p>
            <a:pPr algn="just" fontAlgn="base"/>
            <a:r>
              <a:rPr lang="it-IT" dirty="0"/>
              <a:t>Gli stage all’estero e i singoli esami si pagano a parte.</a:t>
            </a:r>
          </a:p>
        </p:txBody>
      </p:sp>
      <p:pic>
        <p:nvPicPr>
          <p:cNvPr id="6" name="Immagine 5">
            <a:extLst>
              <a:ext uri="{FF2B5EF4-FFF2-40B4-BE49-F238E27FC236}">
                <a16:creationId xmlns:a16="http://schemas.microsoft.com/office/drawing/2014/main" id="{5D3FBAA1-A81C-4134-8663-E71472340871}"/>
              </a:ext>
            </a:extLst>
          </p:cNvPr>
          <p:cNvPicPr>
            <a:picLocks noChangeAspect="1"/>
          </p:cNvPicPr>
          <p:nvPr/>
        </p:nvPicPr>
        <p:blipFill>
          <a:blip r:embed="rId2"/>
          <a:stretch>
            <a:fillRect/>
          </a:stretch>
        </p:blipFill>
        <p:spPr>
          <a:xfrm>
            <a:off x="10620488" y="1286628"/>
            <a:ext cx="1571512" cy="618372"/>
          </a:xfrm>
          <a:prstGeom prst="rect">
            <a:avLst/>
          </a:prstGeom>
        </p:spPr>
      </p:pic>
      <p:pic>
        <p:nvPicPr>
          <p:cNvPr id="7" name="Immagine 1">
            <a:extLst>
              <a:ext uri="{FF2B5EF4-FFF2-40B4-BE49-F238E27FC236}">
                <a16:creationId xmlns:a16="http://schemas.microsoft.com/office/drawing/2014/main" id="{E6D5BF3B-E220-403F-9652-692FF37C2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685801"/>
            <a:ext cx="1600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C7D494-0C9A-4178-8951-6A0EBEBCC42F}"/>
              </a:ext>
            </a:extLst>
          </p:cNvPr>
          <p:cNvSpPr>
            <a:spLocks noGrp="1"/>
          </p:cNvSpPr>
          <p:nvPr>
            <p:ph type="title"/>
          </p:nvPr>
        </p:nvSpPr>
        <p:spPr/>
        <p:txBody>
          <a:bodyPr/>
          <a:lstStyle/>
          <a:p>
            <a:r>
              <a:rPr lang="it-IT" dirty="0"/>
              <a:t>Come diventare una scuola CAIE:</a:t>
            </a:r>
          </a:p>
        </p:txBody>
      </p:sp>
      <p:sp>
        <p:nvSpPr>
          <p:cNvPr id="3" name="Segnaposto contenuto 2">
            <a:extLst>
              <a:ext uri="{FF2B5EF4-FFF2-40B4-BE49-F238E27FC236}">
                <a16:creationId xmlns:a16="http://schemas.microsoft.com/office/drawing/2014/main" id="{A5335F2A-CA4F-4A2F-91D8-679C3D4D1294}"/>
              </a:ext>
            </a:extLst>
          </p:cNvPr>
          <p:cNvSpPr>
            <a:spLocks noGrp="1"/>
          </p:cNvSpPr>
          <p:nvPr>
            <p:ph idx="1"/>
          </p:nvPr>
        </p:nvSpPr>
        <p:spPr/>
        <p:txBody>
          <a:bodyPr/>
          <a:lstStyle/>
          <a:p>
            <a:r>
              <a:rPr lang="it-IT" dirty="0"/>
              <a:t>Preparazione dei consigli di classe</a:t>
            </a:r>
          </a:p>
          <a:p>
            <a:endParaRPr lang="it-IT" dirty="0"/>
          </a:p>
          <a:p>
            <a:r>
              <a:rPr lang="it-IT" dirty="0"/>
              <a:t>Scelta delle discipline </a:t>
            </a:r>
          </a:p>
          <a:p>
            <a:endParaRPr lang="it-IT" dirty="0"/>
          </a:p>
          <a:p>
            <a:r>
              <a:rPr lang="it-IT" dirty="0"/>
              <a:t>Indagine di mercato/interesse del territorio</a:t>
            </a:r>
          </a:p>
          <a:p>
            <a:endParaRPr lang="it-IT" dirty="0"/>
          </a:p>
          <a:p>
            <a:r>
              <a:rPr lang="it-IT" dirty="0"/>
              <a:t>Inserimento nel RAV e </a:t>
            </a:r>
            <a:r>
              <a:rPr lang="it-IT" dirty="0" err="1"/>
              <a:t>PdM</a:t>
            </a:r>
            <a:r>
              <a:rPr lang="it-IT" dirty="0"/>
              <a:t> d’istituto</a:t>
            </a:r>
          </a:p>
        </p:txBody>
      </p:sp>
      <p:pic>
        <p:nvPicPr>
          <p:cNvPr id="4" name="Immagine 1">
            <a:extLst>
              <a:ext uri="{FF2B5EF4-FFF2-40B4-BE49-F238E27FC236}">
                <a16:creationId xmlns:a16="http://schemas.microsoft.com/office/drawing/2014/main" id="{03E89A37-6A2A-4869-A003-D9657D112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625" y="753228"/>
            <a:ext cx="15393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355C08E8-469F-45BD-B9B3-967767BC9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342713"/>
            <a:ext cx="302832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A1B55B12-A052-49B7-B2FB-BFDFFA3CB0F5}"/>
              </a:ext>
            </a:extLst>
          </p:cNvPr>
          <p:cNvPicPr>
            <a:picLocks noChangeAspect="1"/>
          </p:cNvPicPr>
          <p:nvPr/>
        </p:nvPicPr>
        <p:blipFill>
          <a:blip r:embed="rId4"/>
          <a:stretch>
            <a:fillRect/>
          </a:stretch>
        </p:blipFill>
        <p:spPr>
          <a:xfrm>
            <a:off x="10620488" y="1286628"/>
            <a:ext cx="1571512" cy="618372"/>
          </a:xfrm>
          <a:prstGeom prst="rect">
            <a:avLst/>
          </a:prstGeom>
        </p:spPr>
      </p:pic>
    </p:spTree>
    <p:extLst>
      <p:ext uri="{BB962C8B-B14F-4D97-AF65-F5344CB8AC3E}">
        <p14:creationId xmlns:p14="http://schemas.microsoft.com/office/powerpoint/2010/main" val="205732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8AFA9A-FF79-4A1F-A46D-D8B38CE43757}"/>
              </a:ext>
            </a:extLst>
          </p:cNvPr>
          <p:cNvSpPr>
            <a:spLocks noGrp="1"/>
          </p:cNvSpPr>
          <p:nvPr>
            <p:ph type="title"/>
          </p:nvPr>
        </p:nvSpPr>
        <p:spPr/>
        <p:txBody>
          <a:bodyPr/>
          <a:lstStyle/>
          <a:p>
            <a:r>
              <a:rPr lang="it-IT" dirty="0"/>
              <a:t>Partnership e programmi internazionali:</a:t>
            </a:r>
          </a:p>
        </p:txBody>
      </p:sp>
      <p:sp>
        <p:nvSpPr>
          <p:cNvPr id="3" name="Segnaposto contenuto 2">
            <a:extLst>
              <a:ext uri="{FF2B5EF4-FFF2-40B4-BE49-F238E27FC236}">
                <a16:creationId xmlns:a16="http://schemas.microsoft.com/office/drawing/2014/main" id="{47203C96-7D16-402B-B8AC-18BD8336DB16}"/>
              </a:ext>
            </a:extLst>
          </p:cNvPr>
          <p:cNvSpPr>
            <a:spLocks noGrp="1"/>
          </p:cNvSpPr>
          <p:nvPr>
            <p:ph idx="1"/>
          </p:nvPr>
        </p:nvSpPr>
        <p:spPr/>
        <p:txBody>
          <a:bodyPr/>
          <a:lstStyle/>
          <a:p>
            <a:pPr marL="0" indent="0">
              <a:buNone/>
            </a:pPr>
            <a:r>
              <a:rPr lang="it-IT" dirty="0"/>
              <a:t>Erasmus+ KA2: Polonia – </a:t>
            </a:r>
          </a:p>
          <a:p>
            <a:pPr marL="0" indent="0">
              <a:buNone/>
            </a:pPr>
            <a:r>
              <a:rPr lang="it-IT" dirty="0"/>
              <a:t>Romania – Turchia – Croazia – </a:t>
            </a:r>
          </a:p>
          <a:p>
            <a:pPr marL="0" indent="0">
              <a:buNone/>
            </a:pPr>
            <a:r>
              <a:rPr lang="it-IT" dirty="0"/>
              <a:t>Lettonia – Islanda - Germania</a:t>
            </a:r>
          </a:p>
          <a:p>
            <a:endParaRPr lang="it-IT" dirty="0"/>
          </a:p>
          <a:p>
            <a:r>
              <a:rPr lang="it-IT" dirty="0"/>
              <a:t>NYU Abu Dhabi</a:t>
            </a:r>
          </a:p>
        </p:txBody>
      </p:sp>
      <p:pic>
        <p:nvPicPr>
          <p:cNvPr id="5" name="Immagine 4">
            <a:extLst>
              <a:ext uri="{FF2B5EF4-FFF2-40B4-BE49-F238E27FC236}">
                <a16:creationId xmlns:a16="http://schemas.microsoft.com/office/drawing/2014/main" id="{AFA90693-2D7E-4C22-9FC0-E5055428B0DE}"/>
              </a:ext>
            </a:extLst>
          </p:cNvPr>
          <p:cNvPicPr>
            <a:picLocks noChangeAspect="1"/>
          </p:cNvPicPr>
          <p:nvPr/>
        </p:nvPicPr>
        <p:blipFill>
          <a:blip r:embed="rId2"/>
          <a:stretch>
            <a:fillRect/>
          </a:stretch>
        </p:blipFill>
        <p:spPr>
          <a:xfrm>
            <a:off x="5029200" y="2628577"/>
            <a:ext cx="5943600" cy="3748410"/>
          </a:xfrm>
          <a:prstGeom prst="rect">
            <a:avLst/>
          </a:prstGeom>
        </p:spPr>
      </p:pic>
      <p:pic>
        <p:nvPicPr>
          <p:cNvPr id="8" name="Immagine 7">
            <a:extLst>
              <a:ext uri="{FF2B5EF4-FFF2-40B4-BE49-F238E27FC236}">
                <a16:creationId xmlns:a16="http://schemas.microsoft.com/office/drawing/2014/main" id="{DE5270AD-245C-4DD8-B772-D49F8AD7BC60}"/>
              </a:ext>
            </a:extLst>
          </p:cNvPr>
          <p:cNvPicPr>
            <a:picLocks noChangeAspect="1"/>
          </p:cNvPicPr>
          <p:nvPr/>
        </p:nvPicPr>
        <p:blipFill>
          <a:blip r:embed="rId3"/>
          <a:stretch>
            <a:fillRect/>
          </a:stretch>
        </p:blipFill>
        <p:spPr>
          <a:xfrm>
            <a:off x="10620488" y="1286628"/>
            <a:ext cx="1571512" cy="618372"/>
          </a:xfrm>
          <a:prstGeom prst="rect">
            <a:avLst/>
          </a:prstGeom>
        </p:spPr>
      </p:pic>
      <p:pic>
        <p:nvPicPr>
          <p:cNvPr id="9" name="Immagine 1">
            <a:extLst>
              <a:ext uri="{FF2B5EF4-FFF2-40B4-BE49-F238E27FC236}">
                <a16:creationId xmlns:a16="http://schemas.microsoft.com/office/drawing/2014/main" id="{5C705D70-5F84-4517-98F5-F69944E3D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685801"/>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087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4CF467-587F-4D4F-BE9A-5EFF6A2EC822}"/>
              </a:ext>
            </a:extLst>
          </p:cNvPr>
          <p:cNvSpPr>
            <a:spLocks noGrp="1"/>
          </p:cNvSpPr>
          <p:nvPr>
            <p:ph type="title"/>
          </p:nvPr>
        </p:nvSpPr>
        <p:spPr/>
        <p:txBody>
          <a:bodyPr/>
          <a:lstStyle/>
          <a:p>
            <a:r>
              <a:rPr lang="it-IT" dirty="0"/>
              <a:t>Comunicazione:</a:t>
            </a:r>
          </a:p>
        </p:txBody>
      </p:sp>
      <p:sp>
        <p:nvSpPr>
          <p:cNvPr id="3" name="Segnaposto contenuto 2">
            <a:extLst>
              <a:ext uri="{FF2B5EF4-FFF2-40B4-BE49-F238E27FC236}">
                <a16:creationId xmlns:a16="http://schemas.microsoft.com/office/drawing/2014/main" id="{885814E3-F220-4CB7-B52C-1B680FB93F9A}"/>
              </a:ext>
            </a:extLst>
          </p:cNvPr>
          <p:cNvSpPr>
            <a:spLocks noGrp="1"/>
          </p:cNvSpPr>
          <p:nvPr>
            <p:ph idx="1"/>
          </p:nvPr>
        </p:nvSpPr>
        <p:spPr/>
        <p:txBody>
          <a:bodyPr>
            <a:normAutofit/>
          </a:bodyPr>
          <a:lstStyle/>
          <a:p>
            <a:r>
              <a:rPr lang="it-IT" dirty="0">
                <a:hlinkClick r:id="rId2"/>
              </a:rPr>
              <a:t>https://www.facebook.com/Ferminternational2016/notifications/</a:t>
            </a:r>
            <a:endParaRPr lang="it-IT" dirty="0"/>
          </a:p>
          <a:p>
            <a:r>
              <a:rPr lang="it-IT" dirty="0">
                <a:hlinkClick r:id="rId3"/>
              </a:rPr>
              <a:t>internazionalizzazione@liceofermiaversa.gov.it</a:t>
            </a:r>
            <a:endParaRPr lang="it-IT" dirty="0"/>
          </a:p>
          <a:p>
            <a:r>
              <a:rPr lang="it-IT" dirty="0"/>
              <a:t>Brochure dedicata</a:t>
            </a:r>
          </a:p>
          <a:p>
            <a:r>
              <a:rPr lang="it-IT" dirty="0"/>
              <a:t>Annuario</a:t>
            </a:r>
          </a:p>
          <a:p>
            <a:r>
              <a:rPr lang="it-IT" dirty="0"/>
              <a:t>Brochure PTOF</a:t>
            </a:r>
          </a:p>
          <a:p>
            <a:r>
              <a:rPr lang="it-IT" dirty="0"/>
              <a:t>Open Day</a:t>
            </a:r>
          </a:p>
          <a:p>
            <a:r>
              <a:rPr lang="it-IT" dirty="0"/>
              <a:t>Face to face </a:t>
            </a:r>
            <a:r>
              <a:rPr lang="it-IT" dirty="0" err="1"/>
              <a:t>meetings</a:t>
            </a:r>
            <a:r>
              <a:rPr lang="it-IT" dirty="0"/>
              <a:t>: incontri settimanali </a:t>
            </a:r>
          </a:p>
        </p:txBody>
      </p:sp>
      <p:pic>
        <p:nvPicPr>
          <p:cNvPr id="4" name="Picture 11" descr="C:\Users\Costanza\Desktop\Cambridge-School-logo_c_20F.jpg">
            <a:extLst>
              <a:ext uri="{FF2B5EF4-FFF2-40B4-BE49-F238E27FC236}">
                <a16:creationId xmlns:a16="http://schemas.microsoft.com/office/drawing/2014/main" id="{1D3FE5D1-9668-4AAF-B4DD-5DBAB8FDB672}"/>
              </a:ext>
            </a:extLst>
          </p:cNvPr>
          <p:cNvPicPr>
            <a:picLocks noChangeAspect="1" noChangeArrowheads="1"/>
          </p:cNvPicPr>
          <p:nvPr/>
        </p:nvPicPr>
        <p:blipFill>
          <a:blip r:embed="rId4"/>
          <a:srcRect/>
          <a:stretch>
            <a:fillRect/>
          </a:stretch>
        </p:blipFill>
        <p:spPr bwMode="auto">
          <a:xfrm>
            <a:off x="10679853" y="1458532"/>
            <a:ext cx="1493097" cy="394684"/>
          </a:xfrm>
          <a:prstGeom prst="rect">
            <a:avLst/>
          </a:prstGeom>
          <a:noFill/>
        </p:spPr>
      </p:pic>
      <p:pic>
        <p:nvPicPr>
          <p:cNvPr id="6" name="Immagine 1">
            <a:extLst>
              <a:ext uri="{FF2B5EF4-FFF2-40B4-BE49-F238E27FC236}">
                <a16:creationId xmlns:a16="http://schemas.microsoft.com/office/drawing/2014/main" id="{7A9E915E-EDEA-4A7D-AA7C-1BE2579922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1800" y="685801"/>
            <a:ext cx="160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650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a:t>La nostra idea di scuola:</a:t>
            </a:r>
          </a:p>
        </p:txBody>
      </p:sp>
      <p:sp>
        <p:nvSpPr>
          <p:cNvPr id="3" name="Segnaposto contenuto 2"/>
          <p:cNvSpPr>
            <a:spLocks noGrp="1"/>
          </p:cNvSpPr>
          <p:nvPr>
            <p:ph idx="1"/>
          </p:nvPr>
        </p:nvSpPr>
        <p:spPr/>
        <p:txBody>
          <a:bodyPr>
            <a:normAutofit lnSpcReduction="10000"/>
          </a:bodyPr>
          <a:lstStyle/>
          <a:p>
            <a:r>
              <a:rPr lang="it-IT" sz="2800" b="1" i="1" dirty="0">
                <a:solidFill>
                  <a:schemeClr val="bg1"/>
                </a:solidFill>
              </a:rPr>
              <a:t>La nostra sfida è quella di non rinunciare alla ricchezza culturale propria della scuola italiana, coniugando in modo equilibrato tradizione e innovazione, eccellenza ed inclusione, per consentire una formazione completa che risponda ai bisogni di identità individuale e collettiva dei giovani. Una scuola dalla quale si esca con la mente ricca e aperta affinché ognuno degli studenti possa continuare ad accedere a saperi e competenze lungo l’intero corso della vita.</a:t>
            </a:r>
          </a:p>
        </p:txBody>
      </p:sp>
      <p:pic>
        <p:nvPicPr>
          <p:cNvPr id="6" name="Immagine 5">
            <a:extLst>
              <a:ext uri="{FF2B5EF4-FFF2-40B4-BE49-F238E27FC236}">
                <a16:creationId xmlns:a16="http://schemas.microsoft.com/office/drawing/2014/main" id="{6A92456D-0048-40E2-9378-2135B88FDFB5}"/>
              </a:ext>
            </a:extLst>
          </p:cNvPr>
          <p:cNvPicPr>
            <a:picLocks noChangeAspect="1"/>
          </p:cNvPicPr>
          <p:nvPr/>
        </p:nvPicPr>
        <p:blipFill>
          <a:blip r:embed="rId2"/>
          <a:stretch>
            <a:fillRect/>
          </a:stretch>
        </p:blipFill>
        <p:spPr>
          <a:xfrm>
            <a:off x="10620488" y="1286628"/>
            <a:ext cx="1571512" cy="618372"/>
          </a:xfrm>
          <a:prstGeom prst="rect">
            <a:avLst/>
          </a:prstGeom>
        </p:spPr>
      </p:pic>
      <p:pic>
        <p:nvPicPr>
          <p:cNvPr id="7" name="Immagine 1">
            <a:extLst>
              <a:ext uri="{FF2B5EF4-FFF2-40B4-BE49-F238E27FC236}">
                <a16:creationId xmlns:a16="http://schemas.microsoft.com/office/drawing/2014/main" id="{44C24C5D-30B8-4D02-9E4D-AD3512CB8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652670"/>
            <a:ext cx="1600200" cy="60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Link di </a:t>
            </a:r>
            <a:r>
              <a:rPr lang="it-IT" dirty="0" err="1"/>
              <a:t>riferimento……</a:t>
            </a:r>
            <a:r>
              <a:rPr lang="it-IT" dirty="0"/>
              <a:t>..</a:t>
            </a:r>
          </a:p>
        </p:txBody>
      </p:sp>
      <p:sp>
        <p:nvSpPr>
          <p:cNvPr id="3" name="Segnaposto contenuto 2"/>
          <p:cNvSpPr>
            <a:spLocks noGrp="1"/>
          </p:cNvSpPr>
          <p:nvPr>
            <p:ph idx="1"/>
          </p:nvPr>
        </p:nvSpPr>
        <p:spPr/>
        <p:txBody>
          <a:bodyPr>
            <a:normAutofit fontScale="92500" lnSpcReduction="20000"/>
          </a:bodyPr>
          <a:lstStyle/>
          <a:p>
            <a:pPr algn="just"/>
            <a:r>
              <a:rPr lang="it-IT" dirty="0" err="1"/>
              <a:t>Implementing</a:t>
            </a:r>
            <a:r>
              <a:rPr lang="it-IT" dirty="0"/>
              <a:t> the curriculum </a:t>
            </a:r>
            <a:r>
              <a:rPr lang="it-IT" dirty="0" err="1"/>
              <a:t>with</a:t>
            </a:r>
            <a:r>
              <a:rPr lang="it-IT" dirty="0"/>
              <a:t> Cambridge </a:t>
            </a:r>
          </a:p>
          <a:p>
            <a:pPr algn="just">
              <a:buNone/>
            </a:pPr>
            <a:r>
              <a:rPr lang="it-IT" dirty="0">
                <a:hlinkClick r:id="rId2"/>
              </a:rPr>
              <a:t>http://www.cie.org.uk/images/134557-implementing-the-curriculum-with-cambridge.pdf</a:t>
            </a:r>
            <a:endParaRPr lang="it-IT" dirty="0"/>
          </a:p>
          <a:p>
            <a:pPr algn="just">
              <a:buNone/>
            </a:pPr>
            <a:endParaRPr lang="it-IT" dirty="0"/>
          </a:p>
          <a:p>
            <a:pPr algn="just">
              <a:buNone/>
            </a:pPr>
            <a:r>
              <a:rPr lang="it-IT" dirty="0"/>
              <a:t>Alcuni licei Cambridge International d’Italia:</a:t>
            </a:r>
          </a:p>
          <a:p>
            <a:pPr algn="just">
              <a:buNone/>
            </a:pPr>
            <a:r>
              <a:rPr lang="it-IT" dirty="0">
                <a:hlinkClick r:id="rId3"/>
              </a:rPr>
              <a:t>www.liceogalvani.it</a:t>
            </a:r>
            <a:r>
              <a:rPr lang="it-IT" dirty="0"/>
              <a:t>                 Bologna</a:t>
            </a:r>
          </a:p>
          <a:p>
            <a:pPr algn="just">
              <a:buNone/>
            </a:pPr>
            <a:r>
              <a:rPr lang="it-IT" dirty="0">
                <a:hlinkClick r:id="rId4"/>
              </a:rPr>
              <a:t>www.liceorighicesena.gov.it</a:t>
            </a:r>
            <a:r>
              <a:rPr lang="it-IT" dirty="0"/>
              <a:t>     Cesena</a:t>
            </a:r>
          </a:p>
          <a:p>
            <a:pPr algn="just">
              <a:buNone/>
            </a:pPr>
            <a:r>
              <a:rPr lang="it-IT" dirty="0">
                <a:hlinkClick r:id="rId5"/>
              </a:rPr>
              <a:t>www.liceorummo.gov.it</a:t>
            </a:r>
            <a:r>
              <a:rPr lang="it-IT" dirty="0"/>
              <a:t>           Benevento</a:t>
            </a:r>
          </a:p>
          <a:p>
            <a:pPr algn="just">
              <a:buNone/>
            </a:pPr>
            <a:r>
              <a:rPr lang="it-IT" dirty="0">
                <a:hlinkClick r:id="rId6"/>
              </a:rPr>
              <a:t>www.iisviasalvini.gov.it</a:t>
            </a:r>
            <a:r>
              <a:rPr lang="it-IT" dirty="0"/>
              <a:t>            Roma</a:t>
            </a:r>
          </a:p>
          <a:p>
            <a:pPr algn="just">
              <a:buNone/>
            </a:pPr>
            <a:r>
              <a:rPr lang="it-IT" dirty="0">
                <a:hlinkClick r:id="rId7"/>
              </a:rPr>
              <a:t>www.liceofermiaversa.gov.it</a:t>
            </a:r>
            <a:r>
              <a:rPr lang="it-IT" dirty="0"/>
              <a:t>    Aversa</a:t>
            </a:r>
          </a:p>
          <a:p>
            <a:pPr algn="just">
              <a:buNone/>
            </a:pPr>
            <a:endParaRPr lang="it-IT" dirty="0"/>
          </a:p>
          <a:p>
            <a:pPr algn="just">
              <a:buNone/>
            </a:pPr>
            <a:endParaRPr lang="it-IT" dirty="0"/>
          </a:p>
        </p:txBody>
      </p:sp>
      <p:pic>
        <p:nvPicPr>
          <p:cNvPr id="7" name="Immagine 6">
            <a:extLst>
              <a:ext uri="{FF2B5EF4-FFF2-40B4-BE49-F238E27FC236}">
                <a16:creationId xmlns:a16="http://schemas.microsoft.com/office/drawing/2014/main" id="{82E4E28E-FCE9-4329-90A7-3025E545FEAD}"/>
              </a:ext>
            </a:extLst>
          </p:cNvPr>
          <p:cNvPicPr>
            <a:picLocks noChangeAspect="1"/>
          </p:cNvPicPr>
          <p:nvPr/>
        </p:nvPicPr>
        <p:blipFill>
          <a:blip r:embed="rId8"/>
          <a:stretch>
            <a:fillRect/>
          </a:stretch>
        </p:blipFill>
        <p:spPr>
          <a:xfrm>
            <a:off x="10620488" y="1371600"/>
            <a:ext cx="1571512" cy="618372"/>
          </a:xfrm>
          <a:prstGeom prst="rect">
            <a:avLst/>
          </a:prstGeom>
        </p:spPr>
      </p:pic>
      <p:pic>
        <p:nvPicPr>
          <p:cNvPr id="8" name="Immagine 1">
            <a:extLst>
              <a:ext uri="{FF2B5EF4-FFF2-40B4-BE49-F238E27FC236}">
                <a16:creationId xmlns:a16="http://schemas.microsoft.com/office/drawing/2014/main" id="{3D883A9E-98C4-46A4-B4F9-349238B547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91800" y="658317"/>
            <a:ext cx="1600200" cy="61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D2BA97-F7B1-4EBE-8EA3-DF8AC93AB46E}"/>
              </a:ext>
            </a:extLst>
          </p:cNvPr>
          <p:cNvSpPr>
            <a:spLocks noGrp="1"/>
          </p:cNvSpPr>
          <p:nvPr>
            <p:ph type="title"/>
          </p:nvPr>
        </p:nvSpPr>
        <p:spPr/>
        <p:txBody>
          <a:bodyPr/>
          <a:lstStyle/>
          <a:p>
            <a:r>
              <a:rPr lang="it-IT" dirty="0"/>
              <a:t>IL TEAM CAMBRIDGE INTERNATIONAL DEL LICEO «FERMI» del Ds A. </a:t>
            </a:r>
            <a:r>
              <a:rPr lang="it-IT" dirty="0" err="1"/>
              <a:t>Mincione</a:t>
            </a:r>
            <a:r>
              <a:rPr lang="it-IT" dirty="0"/>
              <a:t> </a:t>
            </a:r>
          </a:p>
        </p:txBody>
      </p:sp>
      <p:sp>
        <p:nvSpPr>
          <p:cNvPr id="3" name="Segnaposto contenuto 2">
            <a:extLst>
              <a:ext uri="{FF2B5EF4-FFF2-40B4-BE49-F238E27FC236}">
                <a16:creationId xmlns:a16="http://schemas.microsoft.com/office/drawing/2014/main" id="{3E78B98A-61D9-4EF2-A36C-295BCD93458C}"/>
              </a:ext>
            </a:extLst>
          </p:cNvPr>
          <p:cNvSpPr>
            <a:spLocks noGrp="1"/>
          </p:cNvSpPr>
          <p:nvPr>
            <p:ph idx="1"/>
          </p:nvPr>
        </p:nvSpPr>
        <p:spPr/>
        <p:txBody>
          <a:bodyPr>
            <a:normAutofit fontScale="92500" lnSpcReduction="10000"/>
          </a:bodyPr>
          <a:lstStyle/>
          <a:p>
            <a:r>
              <a:rPr lang="it-IT" dirty="0" err="1"/>
              <a:t>Geography</a:t>
            </a:r>
            <a:r>
              <a:rPr lang="it-IT" dirty="0"/>
              <a:t>: MR Esposito, E. </a:t>
            </a:r>
            <a:r>
              <a:rPr lang="it-IT" dirty="0" err="1"/>
              <a:t>Ciambelli</a:t>
            </a:r>
            <a:r>
              <a:rPr lang="it-IT" dirty="0"/>
              <a:t>, A. Villano </a:t>
            </a:r>
          </a:p>
          <a:p>
            <a:r>
              <a:rPr lang="it-IT" dirty="0" err="1"/>
              <a:t>Maths</a:t>
            </a:r>
            <a:r>
              <a:rPr lang="it-IT" dirty="0"/>
              <a:t>: G. Gallo, S. Cardillo, MR. Sarnelli, </a:t>
            </a:r>
          </a:p>
          <a:p>
            <a:r>
              <a:rPr lang="it-IT" dirty="0" err="1"/>
              <a:t>Physics</a:t>
            </a:r>
            <a:r>
              <a:rPr lang="it-IT" dirty="0"/>
              <a:t>: S. Palumbo, A. Russo, P. Del Villano </a:t>
            </a:r>
          </a:p>
          <a:p>
            <a:r>
              <a:rPr lang="it-IT" dirty="0"/>
              <a:t>Latino </a:t>
            </a:r>
            <a:r>
              <a:rPr lang="it-IT" dirty="0" err="1"/>
              <a:t>Orberg</a:t>
            </a:r>
            <a:r>
              <a:rPr lang="it-IT" dirty="0"/>
              <a:t>: P. </a:t>
            </a:r>
            <a:r>
              <a:rPr lang="it-IT" dirty="0" err="1"/>
              <a:t>Cuomo</a:t>
            </a:r>
            <a:r>
              <a:rPr lang="it-IT" dirty="0"/>
              <a:t>, MR. Esposito, S. A. Abate, M. </a:t>
            </a:r>
            <a:r>
              <a:rPr lang="it-IT" dirty="0" err="1"/>
              <a:t>Nugnes</a:t>
            </a:r>
            <a:endParaRPr lang="it-IT" dirty="0"/>
          </a:p>
          <a:p>
            <a:r>
              <a:rPr lang="it-IT" dirty="0"/>
              <a:t>Scienze: P. Incontri, A. </a:t>
            </a:r>
            <a:r>
              <a:rPr lang="it-IT"/>
              <a:t>Tammaro</a:t>
            </a:r>
          </a:p>
          <a:p>
            <a:r>
              <a:rPr lang="it-IT"/>
              <a:t>Inglese </a:t>
            </a:r>
            <a:r>
              <a:rPr lang="it-IT" dirty="0"/>
              <a:t>e ESL: C. Chirico, P. Pagano, J. F. </a:t>
            </a:r>
            <a:r>
              <a:rPr lang="it-IT" dirty="0" err="1"/>
              <a:t>Varletta</a:t>
            </a:r>
            <a:endParaRPr lang="it-IT" dirty="0"/>
          </a:p>
          <a:p>
            <a:r>
              <a:rPr lang="it-IT" dirty="0"/>
              <a:t>S. Arte: G. Ricciardi,  MR. dell’Amico, </a:t>
            </a:r>
          </a:p>
          <a:p>
            <a:r>
              <a:rPr lang="it-IT" dirty="0"/>
              <a:t>S. Motorie: P. Bruno, C. Di Santo</a:t>
            </a:r>
          </a:p>
          <a:p>
            <a:r>
              <a:rPr lang="it-IT" dirty="0"/>
              <a:t>Storia e Filosofia: I. Riccardi, F. Pirro, E. Prezioso</a:t>
            </a:r>
          </a:p>
        </p:txBody>
      </p:sp>
      <p:pic>
        <p:nvPicPr>
          <p:cNvPr id="4" name="Immagine 1">
            <a:extLst>
              <a:ext uri="{FF2B5EF4-FFF2-40B4-BE49-F238E27FC236}">
                <a16:creationId xmlns:a16="http://schemas.microsoft.com/office/drawing/2014/main" id="{F327EFF9-F4F0-4903-8140-ECA10FB3E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1800" y="685800"/>
            <a:ext cx="1600200" cy="80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a:extLst>
              <a:ext uri="{FF2B5EF4-FFF2-40B4-BE49-F238E27FC236}">
                <a16:creationId xmlns:a16="http://schemas.microsoft.com/office/drawing/2014/main" id="{4E9CA976-2AB8-48AF-81F1-B3535EEBE801}"/>
              </a:ext>
            </a:extLst>
          </p:cNvPr>
          <p:cNvPicPr>
            <a:picLocks noChangeAspect="1"/>
          </p:cNvPicPr>
          <p:nvPr/>
        </p:nvPicPr>
        <p:blipFill>
          <a:blip r:embed="rId3"/>
          <a:stretch>
            <a:fillRect/>
          </a:stretch>
        </p:blipFill>
        <p:spPr>
          <a:xfrm>
            <a:off x="10591800" y="1718501"/>
            <a:ext cx="1571512" cy="618372"/>
          </a:xfrm>
          <a:prstGeom prst="rect">
            <a:avLst/>
          </a:prstGeom>
        </p:spPr>
      </p:pic>
    </p:spTree>
    <p:extLst>
      <p:ext uri="{BB962C8B-B14F-4D97-AF65-F5344CB8AC3E}">
        <p14:creationId xmlns:p14="http://schemas.microsoft.com/office/powerpoint/2010/main" val="384276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1C9D94-1FF2-4EF3-8873-DFCE1D9037F1}"/>
              </a:ext>
            </a:extLst>
          </p:cNvPr>
          <p:cNvSpPr>
            <a:spLocks noGrp="1"/>
          </p:cNvSpPr>
          <p:nvPr>
            <p:ph type="title"/>
          </p:nvPr>
        </p:nvSpPr>
        <p:spPr/>
        <p:txBody>
          <a:bodyPr/>
          <a:lstStyle/>
          <a:p>
            <a:r>
              <a:rPr lang="it-IT" dirty="0"/>
              <a:t>Secondo step:</a:t>
            </a:r>
          </a:p>
        </p:txBody>
      </p:sp>
      <p:sp>
        <p:nvSpPr>
          <p:cNvPr id="3" name="Segnaposto contenuto 2">
            <a:extLst>
              <a:ext uri="{FF2B5EF4-FFF2-40B4-BE49-F238E27FC236}">
                <a16:creationId xmlns:a16="http://schemas.microsoft.com/office/drawing/2014/main" id="{439B851D-EAA5-46D9-8D5C-BFED5E3A7548}"/>
              </a:ext>
            </a:extLst>
          </p:cNvPr>
          <p:cNvSpPr>
            <a:spLocks noGrp="1"/>
          </p:cNvSpPr>
          <p:nvPr>
            <p:ph idx="1"/>
          </p:nvPr>
        </p:nvSpPr>
        <p:spPr>
          <a:xfrm>
            <a:off x="680321" y="2336873"/>
            <a:ext cx="10902079" cy="3599316"/>
          </a:xfrm>
        </p:spPr>
        <p:txBody>
          <a:bodyPr/>
          <a:lstStyle/>
          <a:p>
            <a:pPr marL="0" indent="0">
              <a:buNone/>
            </a:pPr>
            <a:r>
              <a:rPr lang="it-IT" b="1" dirty="0">
                <a:hlinkClick r:id="rId2"/>
              </a:rPr>
              <a:t>http://www.cambridgeinternational.org/cambridge-for/principals-and-heads/join-cambridge/</a:t>
            </a:r>
            <a:endParaRPr lang="it-IT" b="1" dirty="0"/>
          </a:p>
          <a:p>
            <a:pPr marL="0" indent="0">
              <a:buNone/>
            </a:pPr>
            <a:endParaRPr lang="it-IT" b="1" dirty="0"/>
          </a:p>
          <a:p>
            <a:r>
              <a:rPr lang="it-IT" b="1" dirty="0"/>
              <a:t>Fase uno: esprimete il vostro interesse</a:t>
            </a:r>
          </a:p>
          <a:p>
            <a:r>
              <a:rPr lang="it-IT" b="1" dirty="0"/>
              <a:t>Fase due: completate il modulo di domanda </a:t>
            </a:r>
          </a:p>
          <a:p>
            <a:r>
              <a:rPr lang="it-IT" b="1" dirty="0"/>
              <a:t>Fase tre: visita di approvazione </a:t>
            </a:r>
          </a:p>
          <a:p>
            <a:r>
              <a:rPr lang="it-IT" b="1" dirty="0"/>
              <a:t>Fase quattro: diventate una scuola Cambridge </a:t>
            </a:r>
            <a:br>
              <a:rPr lang="it-IT" dirty="0"/>
            </a:br>
            <a:endParaRPr lang="it-IT" dirty="0"/>
          </a:p>
        </p:txBody>
      </p:sp>
      <p:pic>
        <p:nvPicPr>
          <p:cNvPr id="4" name="Immagine 1">
            <a:extLst>
              <a:ext uri="{FF2B5EF4-FFF2-40B4-BE49-F238E27FC236}">
                <a16:creationId xmlns:a16="http://schemas.microsoft.com/office/drawing/2014/main" id="{B0203D8F-0559-4790-BE67-0267F2DB2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4200" y="753228"/>
            <a:ext cx="131946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29EE3D25-5C61-45C0-B8A8-8AC517E29CB8}"/>
              </a:ext>
            </a:extLst>
          </p:cNvPr>
          <p:cNvPicPr>
            <a:picLocks noChangeAspect="1"/>
          </p:cNvPicPr>
          <p:nvPr/>
        </p:nvPicPr>
        <p:blipFill>
          <a:blip r:embed="rId4"/>
          <a:stretch>
            <a:fillRect/>
          </a:stretch>
        </p:blipFill>
        <p:spPr>
          <a:xfrm>
            <a:off x="10620488" y="1286628"/>
            <a:ext cx="1571512" cy="618372"/>
          </a:xfrm>
          <a:prstGeom prst="rect">
            <a:avLst/>
          </a:prstGeom>
        </p:spPr>
      </p:pic>
    </p:spTree>
    <p:extLst>
      <p:ext uri="{BB962C8B-B14F-4D97-AF65-F5344CB8AC3E}">
        <p14:creationId xmlns:p14="http://schemas.microsoft.com/office/powerpoint/2010/main" val="30393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a:srcRect/>
          <a:stretch>
            <a:fillRect/>
          </a:stretch>
        </p:blipFill>
        <p:spPr bwMode="auto">
          <a:xfrm>
            <a:off x="228600" y="152400"/>
            <a:ext cx="11734800" cy="6477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Liceo scientifico opzione</a:t>
            </a:r>
            <a:br>
              <a:rPr lang="it-IT" dirty="0"/>
            </a:br>
            <a:r>
              <a:rPr lang="it-IT" dirty="0"/>
              <a:t> Cambridge International e':</a:t>
            </a:r>
          </a:p>
        </p:txBody>
      </p:sp>
      <p:sp>
        <p:nvSpPr>
          <p:cNvPr id="3" name="Segnaposto contenuto 2"/>
          <p:cNvSpPr>
            <a:spLocks noGrp="1"/>
          </p:cNvSpPr>
          <p:nvPr>
            <p:ph idx="1"/>
          </p:nvPr>
        </p:nvSpPr>
        <p:spPr/>
        <p:txBody>
          <a:bodyPr>
            <a:normAutofit lnSpcReduction="10000"/>
          </a:bodyPr>
          <a:lstStyle/>
          <a:p>
            <a:r>
              <a:rPr lang="it-IT" dirty="0"/>
              <a:t>Abilitato ad inserire programmi della scuola britannica</a:t>
            </a:r>
          </a:p>
          <a:p>
            <a:endParaRPr lang="it-IT" dirty="0"/>
          </a:p>
          <a:p>
            <a:r>
              <a:rPr lang="it-IT" dirty="0"/>
              <a:t>Abilitato ad affiancare Libri di testo della scuola britannica a quelli italiani</a:t>
            </a:r>
          </a:p>
          <a:p>
            <a:endParaRPr lang="it-IT" dirty="0"/>
          </a:p>
          <a:p>
            <a:r>
              <a:rPr lang="it-IT" dirty="0"/>
              <a:t>Abilitato ad inserire gli esami IGCSE nel curricolo italiano</a:t>
            </a:r>
          </a:p>
          <a:p>
            <a:endParaRPr lang="it-IT" dirty="0"/>
          </a:p>
          <a:p>
            <a:r>
              <a:rPr lang="it-IT" dirty="0"/>
              <a:t>Autorizzato dall'Universita' di Cambridge a seguito di accertamento standard di qualità' e di garanzia internazionali. </a:t>
            </a:r>
          </a:p>
        </p:txBody>
      </p:sp>
      <p:pic>
        <p:nvPicPr>
          <p:cNvPr id="6" name="Immagine 5">
            <a:extLst>
              <a:ext uri="{FF2B5EF4-FFF2-40B4-BE49-F238E27FC236}">
                <a16:creationId xmlns:a16="http://schemas.microsoft.com/office/drawing/2014/main" id="{77EACAFA-D510-45CD-A5D8-C8C9392E31A4}"/>
              </a:ext>
            </a:extLst>
          </p:cNvPr>
          <p:cNvPicPr>
            <a:picLocks noChangeAspect="1"/>
          </p:cNvPicPr>
          <p:nvPr/>
        </p:nvPicPr>
        <p:blipFill>
          <a:blip r:embed="rId2"/>
          <a:stretch>
            <a:fillRect/>
          </a:stretch>
        </p:blipFill>
        <p:spPr>
          <a:xfrm>
            <a:off x="10620488" y="1320306"/>
            <a:ext cx="1571512" cy="618372"/>
          </a:xfrm>
          <a:prstGeom prst="rect">
            <a:avLst/>
          </a:prstGeom>
        </p:spPr>
      </p:pic>
      <p:pic>
        <p:nvPicPr>
          <p:cNvPr id="7" name="Immagine 1">
            <a:extLst>
              <a:ext uri="{FF2B5EF4-FFF2-40B4-BE49-F238E27FC236}">
                <a16:creationId xmlns:a16="http://schemas.microsoft.com/office/drawing/2014/main" id="{2D1694AC-42CB-4794-ACED-CA776BD87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685801"/>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63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Cosa sono gli esami  IGCSE? </a:t>
            </a:r>
          </a:p>
        </p:txBody>
      </p:sp>
      <p:sp>
        <p:nvSpPr>
          <p:cNvPr id="3" name="Segnaposto contenuto 2"/>
          <p:cNvSpPr>
            <a:spLocks noGrp="1"/>
          </p:cNvSpPr>
          <p:nvPr>
            <p:ph idx="1"/>
          </p:nvPr>
        </p:nvSpPr>
        <p:spPr/>
        <p:txBody>
          <a:bodyPr/>
          <a:lstStyle/>
          <a:p>
            <a:r>
              <a:rPr lang="it-IT" dirty="0"/>
              <a:t>NON sono ESOL ( English for </a:t>
            </a:r>
            <a:r>
              <a:rPr lang="it-IT" dirty="0" err="1"/>
              <a:t>Speakers</a:t>
            </a:r>
            <a:r>
              <a:rPr lang="it-IT" dirty="0"/>
              <a:t> of </a:t>
            </a:r>
            <a:r>
              <a:rPr lang="it-IT" dirty="0" err="1"/>
              <a:t>Other</a:t>
            </a:r>
            <a:r>
              <a:rPr lang="it-IT" dirty="0"/>
              <a:t> </a:t>
            </a:r>
            <a:r>
              <a:rPr lang="it-IT" dirty="0" err="1"/>
              <a:t>Languages</a:t>
            </a:r>
            <a:r>
              <a:rPr lang="it-IT" dirty="0"/>
              <a:t>)</a:t>
            </a:r>
          </a:p>
          <a:p>
            <a:endParaRPr lang="it-IT" dirty="0"/>
          </a:p>
          <a:p>
            <a:r>
              <a:rPr lang="it-IT" dirty="0"/>
              <a:t>IGCSE (International General Certificate of </a:t>
            </a:r>
            <a:r>
              <a:rPr lang="it-IT" dirty="0" err="1"/>
              <a:t>Secondary</a:t>
            </a:r>
            <a:r>
              <a:rPr lang="it-IT" dirty="0"/>
              <a:t> </a:t>
            </a:r>
            <a:r>
              <a:rPr lang="it-IT" dirty="0" err="1"/>
              <a:t>Education</a:t>
            </a:r>
            <a:r>
              <a:rPr lang="it-IT" dirty="0"/>
              <a:t>)</a:t>
            </a:r>
          </a:p>
          <a:p>
            <a:endParaRPr lang="it-IT" dirty="0"/>
          </a:p>
          <a:p>
            <a:r>
              <a:rPr lang="it-IT" dirty="0"/>
              <a:t>Segnano la fine della scuola dell'obbligo per gli studenti inglesi</a:t>
            </a:r>
          </a:p>
        </p:txBody>
      </p:sp>
      <p:pic>
        <p:nvPicPr>
          <p:cNvPr id="6" name="Immagine 5">
            <a:extLst>
              <a:ext uri="{FF2B5EF4-FFF2-40B4-BE49-F238E27FC236}">
                <a16:creationId xmlns:a16="http://schemas.microsoft.com/office/drawing/2014/main" id="{9D4E0CC2-3904-4A11-BBC5-D141993BAEB1}"/>
              </a:ext>
            </a:extLst>
          </p:cNvPr>
          <p:cNvPicPr>
            <a:picLocks noChangeAspect="1"/>
          </p:cNvPicPr>
          <p:nvPr/>
        </p:nvPicPr>
        <p:blipFill>
          <a:blip r:embed="rId2"/>
          <a:stretch>
            <a:fillRect/>
          </a:stretch>
        </p:blipFill>
        <p:spPr>
          <a:xfrm>
            <a:off x="10620488" y="1286628"/>
            <a:ext cx="1571512" cy="618372"/>
          </a:xfrm>
          <a:prstGeom prst="rect">
            <a:avLst/>
          </a:prstGeom>
        </p:spPr>
      </p:pic>
      <p:pic>
        <p:nvPicPr>
          <p:cNvPr id="7" name="Immagine 1">
            <a:extLst>
              <a:ext uri="{FF2B5EF4-FFF2-40B4-BE49-F238E27FC236}">
                <a16:creationId xmlns:a16="http://schemas.microsoft.com/office/drawing/2014/main" id="{C099E057-A4CA-4A96-A5C5-94970AF33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685801"/>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4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0321" y="738731"/>
            <a:ext cx="9613861" cy="1080938"/>
          </a:xfrm>
        </p:spPr>
        <p:txBody>
          <a:bodyPr/>
          <a:lstStyle/>
          <a:p>
            <a:r>
              <a:rPr lang="it-IT" dirty="0"/>
              <a:t>Cosa significa per uno studente italiano sostenere un esame IGCSE:</a:t>
            </a:r>
          </a:p>
        </p:txBody>
      </p:sp>
      <p:sp>
        <p:nvSpPr>
          <p:cNvPr id="3" name="Segnaposto contenuto 2"/>
          <p:cNvSpPr>
            <a:spLocks noGrp="1"/>
          </p:cNvSpPr>
          <p:nvPr>
            <p:ph idx="1"/>
          </p:nvPr>
        </p:nvSpPr>
        <p:spPr/>
        <p:txBody>
          <a:bodyPr/>
          <a:lstStyle/>
          <a:p>
            <a:r>
              <a:rPr lang="it-IT" dirty="0"/>
              <a:t>Affrontare lo stesso esame in contemporanea con studenti di tutto il mondo</a:t>
            </a:r>
          </a:p>
          <a:p>
            <a:endParaRPr lang="it-IT" dirty="0"/>
          </a:p>
          <a:p>
            <a:r>
              <a:rPr lang="it-IT" dirty="0"/>
              <a:t>Attenersi a procedure rigorose </a:t>
            </a:r>
          </a:p>
          <a:p>
            <a:endParaRPr lang="it-IT" dirty="0"/>
          </a:p>
          <a:p>
            <a:r>
              <a:rPr lang="it-IT" dirty="0"/>
              <a:t>Confrontarsi con standard internazionali rigorosi</a:t>
            </a:r>
          </a:p>
          <a:p>
            <a:endParaRPr lang="it-IT" dirty="0"/>
          </a:p>
          <a:p>
            <a:r>
              <a:rPr lang="it-IT" dirty="0"/>
              <a:t>Abituarsi a sostenere esami prima dell'esame di Stato</a:t>
            </a:r>
          </a:p>
          <a:p>
            <a:endParaRPr lang="it-IT" dirty="0"/>
          </a:p>
        </p:txBody>
      </p:sp>
      <p:pic>
        <p:nvPicPr>
          <p:cNvPr id="6" name="Immagine 5">
            <a:extLst>
              <a:ext uri="{FF2B5EF4-FFF2-40B4-BE49-F238E27FC236}">
                <a16:creationId xmlns:a16="http://schemas.microsoft.com/office/drawing/2014/main" id="{51EF1F8C-903D-46E6-9317-1EE4958EC8AB}"/>
              </a:ext>
            </a:extLst>
          </p:cNvPr>
          <p:cNvPicPr>
            <a:picLocks noChangeAspect="1"/>
          </p:cNvPicPr>
          <p:nvPr/>
        </p:nvPicPr>
        <p:blipFill>
          <a:blip r:embed="rId2"/>
          <a:stretch>
            <a:fillRect/>
          </a:stretch>
        </p:blipFill>
        <p:spPr>
          <a:xfrm>
            <a:off x="10620488" y="1286628"/>
            <a:ext cx="1571512" cy="618372"/>
          </a:xfrm>
          <a:prstGeom prst="rect">
            <a:avLst/>
          </a:prstGeom>
        </p:spPr>
      </p:pic>
      <p:pic>
        <p:nvPicPr>
          <p:cNvPr id="7" name="Immagine 1">
            <a:extLst>
              <a:ext uri="{FF2B5EF4-FFF2-40B4-BE49-F238E27FC236}">
                <a16:creationId xmlns:a16="http://schemas.microsoft.com/office/drawing/2014/main" id="{1BFE7962-D26D-4C03-9655-143A4EE6A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685801"/>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256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Dove sono riconosciuti gli esami ICGSE:</a:t>
            </a:r>
          </a:p>
        </p:txBody>
      </p:sp>
      <p:sp>
        <p:nvSpPr>
          <p:cNvPr id="3" name="Segnaposto contenuto 2"/>
          <p:cNvSpPr>
            <a:spLocks noGrp="1"/>
          </p:cNvSpPr>
          <p:nvPr>
            <p:ph idx="1"/>
          </p:nvPr>
        </p:nvSpPr>
        <p:spPr/>
        <p:txBody>
          <a:bodyPr/>
          <a:lstStyle/>
          <a:p>
            <a:r>
              <a:rPr lang="it-IT" dirty="0"/>
              <a:t>Universita' italiane pubbliche e private (Un. ‘Federico II’ di Napoli – Un. Pisa – Un. Bocconi – Un. ‘Cattolica’)</a:t>
            </a:r>
          </a:p>
          <a:p>
            <a:endParaRPr lang="it-IT" dirty="0"/>
          </a:p>
          <a:p>
            <a:r>
              <a:rPr lang="it-IT" dirty="0" err="1"/>
              <a:t>Universita'</a:t>
            </a:r>
            <a:r>
              <a:rPr lang="it-IT" dirty="0"/>
              <a:t> di tutto il mondo</a:t>
            </a:r>
          </a:p>
          <a:p>
            <a:endParaRPr lang="it-IT" dirty="0"/>
          </a:p>
          <a:p>
            <a:r>
              <a:rPr lang="it-IT" dirty="0"/>
              <a:t>Regno Unito equiparati agli </a:t>
            </a:r>
            <a:r>
              <a:rPr lang="it-IT"/>
              <a:t>esami CGSE, </a:t>
            </a:r>
            <a:r>
              <a:rPr lang="it-IT" dirty="0"/>
              <a:t>esami conclusivi del primo ciclo di studi (16anni) </a:t>
            </a:r>
          </a:p>
        </p:txBody>
      </p:sp>
      <p:pic>
        <p:nvPicPr>
          <p:cNvPr id="6" name="Immagine 5">
            <a:extLst>
              <a:ext uri="{FF2B5EF4-FFF2-40B4-BE49-F238E27FC236}">
                <a16:creationId xmlns:a16="http://schemas.microsoft.com/office/drawing/2014/main" id="{80CF473E-BA72-46AC-8A68-890A6F7C33CB}"/>
              </a:ext>
            </a:extLst>
          </p:cNvPr>
          <p:cNvPicPr>
            <a:picLocks noChangeAspect="1"/>
          </p:cNvPicPr>
          <p:nvPr/>
        </p:nvPicPr>
        <p:blipFill>
          <a:blip r:embed="rId2"/>
          <a:stretch>
            <a:fillRect/>
          </a:stretch>
        </p:blipFill>
        <p:spPr>
          <a:xfrm>
            <a:off x="10620488" y="1286628"/>
            <a:ext cx="1571512" cy="618372"/>
          </a:xfrm>
          <a:prstGeom prst="rect">
            <a:avLst/>
          </a:prstGeom>
        </p:spPr>
      </p:pic>
      <p:pic>
        <p:nvPicPr>
          <p:cNvPr id="7" name="Immagine 1">
            <a:extLst>
              <a:ext uri="{FF2B5EF4-FFF2-40B4-BE49-F238E27FC236}">
                <a16:creationId xmlns:a16="http://schemas.microsoft.com/office/drawing/2014/main" id="{F8D7ED1A-CE3E-499D-A0DA-E0ECBCAA0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685801"/>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18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curricolo Cambridge International: </a:t>
            </a:r>
          </a:p>
        </p:txBody>
      </p:sp>
      <p:sp>
        <p:nvSpPr>
          <p:cNvPr id="3" name="Segnaposto contenuto 2"/>
          <p:cNvSpPr>
            <a:spLocks noGrp="1"/>
          </p:cNvSpPr>
          <p:nvPr>
            <p:ph idx="1"/>
          </p:nvPr>
        </p:nvSpPr>
        <p:spPr/>
        <p:txBody>
          <a:bodyPr>
            <a:normAutofit lnSpcReduction="10000"/>
          </a:bodyPr>
          <a:lstStyle/>
          <a:p>
            <a:pPr marL="0" indent="0">
              <a:buNone/>
            </a:pPr>
            <a:r>
              <a:rPr lang="it-IT" dirty="0"/>
              <a:t>                      I 5 ESAMI IGCSE DEL Liceo Fermi:</a:t>
            </a:r>
          </a:p>
          <a:p>
            <a:r>
              <a:rPr lang="it-IT" dirty="0" err="1"/>
              <a:t>Geography</a:t>
            </a:r>
            <a:r>
              <a:rPr lang="it-IT" dirty="0"/>
              <a:t> (primo biennio)</a:t>
            </a:r>
          </a:p>
          <a:p>
            <a:r>
              <a:rPr lang="it-IT" dirty="0" err="1"/>
              <a:t>Maths</a:t>
            </a:r>
            <a:r>
              <a:rPr lang="it-IT" dirty="0"/>
              <a:t> (primo biennio)</a:t>
            </a:r>
          </a:p>
          <a:p>
            <a:endParaRPr lang="it-IT" dirty="0"/>
          </a:p>
          <a:p>
            <a:r>
              <a:rPr lang="it-IT" dirty="0"/>
              <a:t>English </a:t>
            </a:r>
            <a:r>
              <a:rPr lang="it-IT" dirty="0" err="1"/>
              <a:t>as</a:t>
            </a:r>
            <a:r>
              <a:rPr lang="it-IT" dirty="0"/>
              <a:t> a Second Language (primo e secondo biennio)</a:t>
            </a:r>
          </a:p>
          <a:p>
            <a:endParaRPr lang="it-IT" dirty="0"/>
          </a:p>
          <a:p>
            <a:r>
              <a:rPr lang="it-IT" dirty="0" err="1"/>
              <a:t>Biology</a:t>
            </a:r>
            <a:r>
              <a:rPr lang="it-IT" dirty="0"/>
              <a:t> (secondo biennio)</a:t>
            </a:r>
          </a:p>
          <a:p>
            <a:r>
              <a:rPr lang="it-IT" dirty="0" err="1"/>
              <a:t>Physics</a:t>
            </a:r>
            <a:r>
              <a:rPr lang="it-IT" dirty="0"/>
              <a:t> (secondo biennio)</a:t>
            </a:r>
          </a:p>
          <a:p>
            <a:endParaRPr lang="it-IT" dirty="0"/>
          </a:p>
          <a:p>
            <a:pPr marL="0" indent="0">
              <a:buNone/>
            </a:pPr>
            <a:endParaRPr lang="it-IT" dirty="0"/>
          </a:p>
          <a:p>
            <a:endParaRPr lang="it-IT" dirty="0"/>
          </a:p>
        </p:txBody>
      </p:sp>
      <p:pic>
        <p:nvPicPr>
          <p:cNvPr id="6" name="Immagine 5">
            <a:extLst>
              <a:ext uri="{FF2B5EF4-FFF2-40B4-BE49-F238E27FC236}">
                <a16:creationId xmlns:a16="http://schemas.microsoft.com/office/drawing/2014/main" id="{320311A0-EF7A-4A71-A6A7-BACE3E9E3310}"/>
              </a:ext>
            </a:extLst>
          </p:cNvPr>
          <p:cNvPicPr>
            <a:picLocks noChangeAspect="1"/>
          </p:cNvPicPr>
          <p:nvPr/>
        </p:nvPicPr>
        <p:blipFill>
          <a:blip r:embed="rId2"/>
          <a:stretch>
            <a:fillRect/>
          </a:stretch>
        </p:blipFill>
        <p:spPr>
          <a:xfrm>
            <a:off x="10620488" y="1286628"/>
            <a:ext cx="1571512" cy="618372"/>
          </a:xfrm>
          <a:prstGeom prst="rect">
            <a:avLst/>
          </a:prstGeom>
        </p:spPr>
      </p:pic>
      <p:pic>
        <p:nvPicPr>
          <p:cNvPr id="7" name="Immagine 1">
            <a:extLst>
              <a:ext uri="{FF2B5EF4-FFF2-40B4-BE49-F238E27FC236}">
                <a16:creationId xmlns:a16="http://schemas.microsoft.com/office/drawing/2014/main" id="{047910C9-9F5F-4954-BD80-9528DAF21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685801"/>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788251"/>
      </p:ext>
    </p:extLst>
  </p:cSld>
  <p:clrMapOvr>
    <a:masterClrMapping/>
  </p:clrMapOvr>
</p:sld>
</file>

<file path=ppt/theme/theme1.xml><?xml version="1.0" encoding="utf-8"?>
<a:theme xmlns:a="http://schemas.openxmlformats.org/drawingml/2006/main" name="Berlino">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Berlin_16x9</Template>
  <TotalTime>8</TotalTime>
  <Words>1057</Words>
  <Application>Microsoft Macintosh PowerPoint</Application>
  <PresentationFormat>Widescreen</PresentationFormat>
  <Paragraphs>185</Paragraphs>
  <Slides>24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24</vt:i4>
      </vt:variant>
    </vt:vector>
  </HeadingPairs>
  <TitlesOfParts>
    <vt:vector size="27" baseType="lpstr">
      <vt:lpstr>Arial</vt:lpstr>
      <vt:lpstr>Trebuchet MS</vt:lpstr>
      <vt:lpstr>Berlino</vt:lpstr>
      <vt:lpstr>Liceo scientifico ‘Fermi’ opzione  Cambridge International Assessment Education     </vt:lpstr>
      <vt:lpstr>Come diventare una scuola CAIE:</vt:lpstr>
      <vt:lpstr>Secondo step:</vt:lpstr>
      <vt:lpstr>Presentazione standard di PowerPoint</vt:lpstr>
      <vt:lpstr>Il Liceo scientifico opzione  Cambridge International e':</vt:lpstr>
      <vt:lpstr>Cosa sono gli esami  IGCSE? </vt:lpstr>
      <vt:lpstr>Cosa significa per uno studente italiano sostenere un esame IGCSE:</vt:lpstr>
      <vt:lpstr>Dove sono riconosciuti gli esami ICGSE:</vt:lpstr>
      <vt:lpstr>Il curricolo Cambridge International: </vt:lpstr>
      <vt:lpstr>QUADRO ORARIO</vt:lpstr>
      <vt:lpstr>Le novità dell’a.s. 2018/19</vt:lpstr>
      <vt:lpstr>Una sperimentazione nella sperimentazione:</vt:lpstr>
      <vt:lpstr>Differenze:  curricolo tradizionale – curricolo internazionale </vt:lpstr>
      <vt:lpstr>Formazione delle classi:</vt:lpstr>
      <vt:lpstr>Diversa scansione degli argomenti nei libri di testo italiano e inglese:  Biology</vt:lpstr>
      <vt:lpstr>Matematica/Maths</vt:lpstr>
      <vt:lpstr>Sfide per il docente:</vt:lpstr>
      <vt:lpstr>Chi sceglie questo corso di studi:</vt:lpstr>
      <vt:lpstr>Ma tutto questo é gratis? </vt:lpstr>
      <vt:lpstr>Partnership e programmi internazionali:</vt:lpstr>
      <vt:lpstr>Comunicazione:</vt:lpstr>
      <vt:lpstr>La nostra idea di scuola:</vt:lpstr>
      <vt:lpstr>Link di riferimento……..</vt:lpstr>
      <vt:lpstr>IL TEAM CAMBRIDGE INTERNATIONAL DEL LICEO «FERMI» del Ds A. Mincione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costanzachirico@virgilio.it</dc:creator>
  <cp:lastModifiedBy>Microsoft Office User</cp:lastModifiedBy>
  <cp:revision>133</cp:revision>
  <dcterms:created xsi:type="dcterms:W3CDTF">2016-06-18T12:10:37Z</dcterms:created>
  <dcterms:modified xsi:type="dcterms:W3CDTF">2019-09-10T08:14:00Z</dcterms:modified>
</cp:coreProperties>
</file>