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2"/>
  </p:notesMasterIdLst>
  <p:sldIdLst>
    <p:sldId id="256" r:id="rId2"/>
    <p:sldId id="273" r:id="rId3"/>
    <p:sldId id="265" r:id="rId4"/>
    <p:sldId id="275" r:id="rId5"/>
    <p:sldId id="294" r:id="rId6"/>
    <p:sldId id="295" r:id="rId7"/>
    <p:sldId id="284" r:id="rId8"/>
    <p:sldId id="297" r:id="rId9"/>
    <p:sldId id="298" r:id="rId10"/>
    <p:sldId id="299" r:id="rId11"/>
    <p:sldId id="300" r:id="rId12"/>
    <p:sldId id="303" r:id="rId13"/>
    <p:sldId id="302" r:id="rId14"/>
    <p:sldId id="301" r:id="rId15"/>
    <p:sldId id="305" r:id="rId16"/>
    <p:sldId id="306" r:id="rId17"/>
    <p:sldId id="285" r:id="rId18"/>
    <p:sldId id="309" r:id="rId19"/>
    <p:sldId id="311" r:id="rId20"/>
    <p:sldId id="310" r:id="rId21"/>
    <p:sldId id="276" r:id="rId22"/>
    <p:sldId id="314" r:id="rId23"/>
    <p:sldId id="312" r:id="rId24"/>
    <p:sldId id="281" r:id="rId25"/>
    <p:sldId id="277" r:id="rId26"/>
    <p:sldId id="280" r:id="rId27"/>
    <p:sldId id="317" r:id="rId28"/>
    <p:sldId id="283" r:id="rId29"/>
    <p:sldId id="282" r:id="rId30"/>
    <p:sldId id="318" r:id="rId31"/>
    <p:sldId id="319" r:id="rId32"/>
    <p:sldId id="308" r:id="rId33"/>
    <p:sldId id="320" r:id="rId34"/>
    <p:sldId id="321" r:id="rId35"/>
    <p:sldId id="322" r:id="rId36"/>
    <p:sldId id="325" r:id="rId37"/>
    <p:sldId id="326" r:id="rId38"/>
    <p:sldId id="327" r:id="rId39"/>
    <p:sldId id="307" r:id="rId40"/>
    <p:sldId id="287" r:id="rId41"/>
    <p:sldId id="328" r:id="rId42"/>
    <p:sldId id="316" r:id="rId43"/>
    <p:sldId id="289" r:id="rId44"/>
    <p:sldId id="290" r:id="rId45"/>
    <p:sldId id="329" r:id="rId46"/>
    <p:sldId id="330" r:id="rId47"/>
    <p:sldId id="323" r:id="rId48"/>
    <p:sldId id="331" r:id="rId49"/>
    <p:sldId id="332" r:id="rId50"/>
    <p:sldId id="333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B50"/>
    <a:srgbClr val="00CC99"/>
    <a:srgbClr val="AFFFFF"/>
    <a:srgbClr val="E1F2FF"/>
    <a:srgbClr val="CCFFCC"/>
    <a:srgbClr val="A7F89C"/>
    <a:srgbClr val="FFE5E5"/>
    <a:srgbClr val="F5EBFF"/>
    <a:srgbClr val="E4C9FF"/>
    <a:srgbClr val="E1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1" autoAdjust="0"/>
    <p:restoredTop sz="86285" autoAdjust="0"/>
  </p:normalViewPr>
  <p:slideViewPr>
    <p:cSldViewPr snapToGrid="0">
      <p:cViewPr varScale="1">
        <p:scale>
          <a:sx n="112" d="100"/>
          <a:sy n="112" d="100"/>
        </p:scale>
        <p:origin x="150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image" Target="../media/image4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image" Target="../media/image4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77D6D-4167-4CB1-A0AB-53F40D7CCA5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3660131-A865-4B8A-BBFD-29D17C168EB4}">
      <dgm:prSet phldrT="[Testo]"/>
      <dgm:spPr/>
      <dgm:t>
        <a:bodyPr/>
        <a:lstStyle/>
        <a:p>
          <a:r>
            <a:rPr lang="it-IT" dirty="0"/>
            <a:t>Scuole polo </a:t>
          </a:r>
        </a:p>
      </dgm:t>
    </dgm:pt>
    <dgm:pt modelId="{F12B1105-110A-4AF0-876C-348AF41F980C}" type="parTrans" cxnId="{348E1965-BD84-4789-BB06-995959731836}">
      <dgm:prSet/>
      <dgm:spPr/>
      <dgm:t>
        <a:bodyPr/>
        <a:lstStyle/>
        <a:p>
          <a:endParaRPr lang="it-IT"/>
        </a:p>
      </dgm:t>
    </dgm:pt>
    <dgm:pt modelId="{FEAA2595-32D1-4623-AB38-E3664849DA47}" type="sibTrans" cxnId="{348E1965-BD84-4789-BB06-995959731836}">
      <dgm:prSet/>
      <dgm:spPr/>
      <dgm:t>
        <a:bodyPr/>
        <a:lstStyle/>
        <a:p>
          <a:endParaRPr lang="it-IT"/>
        </a:p>
      </dgm:t>
    </dgm:pt>
    <dgm:pt modelId="{1B38AB2F-CE40-4201-9127-A00C9AC2A12C}">
      <dgm:prSet phldrT="[Testo]"/>
      <dgm:spPr/>
      <dgm:t>
        <a:bodyPr/>
        <a:lstStyle/>
        <a:p>
          <a:r>
            <a:rPr lang="it-IT" dirty="0"/>
            <a:t>USR</a:t>
          </a:r>
        </a:p>
      </dgm:t>
    </dgm:pt>
    <dgm:pt modelId="{C9077626-5811-4D30-A90D-70C3B3846ED6}" type="parTrans" cxnId="{7A230F49-75C3-4738-A817-E34681A71E0F}">
      <dgm:prSet/>
      <dgm:spPr/>
      <dgm:t>
        <a:bodyPr/>
        <a:lstStyle/>
        <a:p>
          <a:endParaRPr lang="it-IT"/>
        </a:p>
      </dgm:t>
    </dgm:pt>
    <dgm:pt modelId="{70BB405F-2DB6-4A0F-9594-93F6234037AE}" type="sibTrans" cxnId="{7A230F49-75C3-4738-A817-E34681A71E0F}">
      <dgm:prSet/>
      <dgm:spPr/>
      <dgm:t>
        <a:bodyPr/>
        <a:lstStyle/>
        <a:p>
          <a:endParaRPr lang="it-IT"/>
        </a:p>
      </dgm:t>
    </dgm:pt>
    <dgm:pt modelId="{E11422F8-2FA9-49F6-B4F6-9431E17621E5}" type="pres">
      <dgm:prSet presAssocID="{87E77D6D-4167-4CB1-A0AB-53F40D7CCA5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C79FF77-ACCC-4C57-AA3F-B9F65FAFAD22}" type="pres">
      <dgm:prSet presAssocID="{87E77D6D-4167-4CB1-A0AB-53F40D7CCA58}" presName="cycle" presStyleCnt="0"/>
      <dgm:spPr/>
    </dgm:pt>
    <dgm:pt modelId="{6DE2ADE1-9A49-4E91-889D-4254C6763253}" type="pres">
      <dgm:prSet presAssocID="{87E77D6D-4167-4CB1-A0AB-53F40D7CCA58}" presName="centerShape" presStyleCnt="0"/>
      <dgm:spPr/>
    </dgm:pt>
    <dgm:pt modelId="{0082FDEE-9329-4CB9-9848-B1AFF470BDFA}" type="pres">
      <dgm:prSet presAssocID="{87E77D6D-4167-4CB1-A0AB-53F40D7CCA58}" presName="connSite" presStyleLbl="node1" presStyleIdx="0" presStyleCnt="3"/>
      <dgm:spPr/>
    </dgm:pt>
    <dgm:pt modelId="{ACEAAAE7-BC82-4684-831B-643143C04F06}" type="pres">
      <dgm:prSet presAssocID="{87E77D6D-4167-4CB1-A0AB-53F40D7CCA58}" presName="visible" presStyleLbl="node1" presStyleIdx="0" presStyleCnt="3" custLinFactNeighborX="5434" custLinFactNeighborY="1006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43DEDC4-751E-4D64-9CF1-771B71BC02A2}" type="pres">
      <dgm:prSet presAssocID="{F12B1105-110A-4AF0-876C-348AF41F980C}" presName="Name25" presStyleLbl="parChTrans1D1" presStyleIdx="0" presStyleCnt="2"/>
      <dgm:spPr/>
    </dgm:pt>
    <dgm:pt modelId="{63D430AA-14AF-45A4-86A1-04750B9D1D4C}" type="pres">
      <dgm:prSet presAssocID="{C3660131-A865-4B8A-BBFD-29D17C168EB4}" presName="node" presStyleCnt="0"/>
      <dgm:spPr/>
    </dgm:pt>
    <dgm:pt modelId="{DDEF30CF-FBCB-41D7-A588-25B0177E0309}" type="pres">
      <dgm:prSet presAssocID="{C3660131-A865-4B8A-BBFD-29D17C168EB4}" presName="parentNode" presStyleLbl="node1" presStyleIdx="1" presStyleCnt="3" custLinFactY="28758" custLinFactNeighborX="18422" custLinFactNeighborY="100000">
        <dgm:presLayoutVars>
          <dgm:chMax val="1"/>
          <dgm:bulletEnabled val="1"/>
        </dgm:presLayoutVars>
      </dgm:prSet>
      <dgm:spPr/>
    </dgm:pt>
    <dgm:pt modelId="{E7940F4D-B3D5-4085-B664-F53154316F78}" type="pres">
      <dgm:prSet presAssocID="{C3660131-A865-4B8A-BBFD-29D17C168EB4}" presName="childNode" presStyleLbl="revTx" presStyleIdx="0" presStyleCnt="0">
        <dgm:presLayoutVars>
          <dgm:bulletEnabled val="1"/>
        </dgm:presLayoutVars>
      </dgm:prSet>
      <dgm:spPr/>
    </dgm:pt>
    <dgm:pt modelId="{B4120985-E855-4257-9A57-4BDB11EE5AE1}" type="pres">
      <dgm:prSet presAssocID="{C9077626-5811-4D30-A90D-70C3B3846ED6}" presName="Name25" presStyleLbl="parChTrans1D1" presStyleIdx="1" presStyleCnt="2"/>
      <dgm:spPr/>
    </dgm:pt>
    <dgm:pt modelId="{0847A9E6-0762-45DA-926D-2D11EDAE08F4}" type="pres">
      <dgm:prSet presAssocID="{1B38AB2F-CE40-4201-9127-A00C9AC2A12C}" presName="node" presStyleCnt="0"/>
      <dgm:spPr/>
    </dgm:pt>
    <dgm:pt modelId="{B6D3A6FF-6A88-4F04-B85B-23D985483C6C}" type="pres">
      <dgm:prSet presAssocID="{1B38AB2F-CE40-4201-9127-A00C9AC2A12C}" presName="parentNode" presStyleLbl="node1" presStyleIdx="2" presStyleCnt="3" custLinFactY="-37176" custLinFactNeighborX="441" custLinFactNeighborY="-100000">
        <dgm:presLayoutVars>
          <dgm:chMax val="1"/>
          <dgm:bulletEnabled val="1"/>
        </dgm:presLayoutVars>
      </dgm:prSet>
      <dgm:spPr/>
    </dgm:pt>
    <dgm:pt modelId="{F139CF04-060C-421D-9912-8C932F0F5831}" type="pres">
      <dgm:prSet presAssocID="{1B38AB2F-CE40-4201-9127-A00C9AC2A12C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0087A08-F521-4A23-A361-B3DE6754BF38}" type="presOf" srcId="{C9077626-5811-4D30-A90D-70C3B3846ED6}" destId="{B4120985-E855-4257-9A57-4BDB11EE5AE1}" srcOrd="0" destOrd="0" presId="urn:microsoft.com/office/officeart/2005/8/layout/radial2"/>
    <dgm:cxn modelId="{D8B0F821-5688-4C58-86D3-8F7B23C1B5A0}" type="presOf" srcId="{87E77D6D-4167-4CB1-A0AB-53F40D7CCA58}" destId="{E11422F8-2FA9-49F6-B4F6-9431E17621E5}" srcOrd="0" destOrd="0" presId="urn:microsoft.com/office/officeart/2005/8/layout/radial2"/>
    <dgm:cxn modelId="{D432C532-2A39-496D-A3A9-BB3DD99B555A}" type="presOf" srcId="{F12B1105-110A-4AF0-876C-348AF41F980C}" destId="{443DEDC4-751E-4D64-9CF1-771B71BC02A2}" srcOrd="0" destOrd="0" presId="urn:microsoft.com/office/officeart/2005/8/layout/radial2"/>
    <dgm:cxn modelId="{7A230F49-75C3-4738-A817-E34681A71E0F}" srcId="{87E77D6D-4167-4CB1-A0AB-53F40D7CCA58}" destId="{1B38AB2F-CE40-4201-9127-A00C9AC2A12C}" srcOrd="1" destOrd="0" parTransId="{C9077626-5811-4D30-A90D-70C3B3846ED6}" sibTransId="{70BB405F-2DB6-4A0F-9594-93F6234037AE}"/>
    <dgm:cxn modelId="{348E1965-BD84-4789-BB06-995959731836}" srcId="{87E77D6D-4167-4CB1-A0AB-53F40D7CCA58}" destId="{C3660131-A865-4B8A-BBFD-29D17C168EB4}" srcOrd="0" destOrd="0" parTransId="{F12B1105-110A-4AF0-876C-348AF41F980C}" sibTransId="{FEAA2595-32D1-4623-AB38-E3664849DA47}"/>
    <dgm:cxn modelId="{8C799C71-CF3F-4A3E-855A-2341D6637832}" type="presOf" srcId="{1B38AB2F-CE40-4201-9127-A00C9AC2A12C}" destId="{B6D3A6FF-6A88-4F04-B85B-23D985483C6C}" srcOrd="0" destOrd="0" presId="urn:microsoft.com/office/officeart/2005/8/layout/radial2"/>
    <dgm:cxn modelId="{67874FB4-B847-478B-900D-1ED384D2809A}" type="presOf" srcId="{C3660131-A865-4B8A-BBFD-29D17C168EB4}" destId="{DDEF30CF-FBCB-41D7-A588-25B0177E0309}" srcOrd="0" destOrd="0" presId="urn:microsoft.com/office/officeart/2005/8/layout/radial2"/>
    <dgm:cxn modelId="{2921C6BC-1377-4298-995D-92E928A046CC}" type="presParOf" srcId="{E11422F8-2FA9-49F6-B4F6-9431E17621E5}" destId="{FC79FF77-ACCC-4C57-AA3F-B9F65FAFAD22}" srcOrd="0" destOrd="0" presId="urn:microsoft.com/office/officeart/2005/8/layout/radial2"/>
    <dgm:cxn modelId="{ED9BAF6E-D65D-4171-AFF7-8D33FD1551F7}" type="presParOf" srcId="{FC79FF77-ACCC-4C57-AA3F-B9F65FAFAD22}" destId="{6DE2ADE1-9A49-4E91-889D-4254C6763253}" srcOrd="0" destOrd="0" presId="urn:microsoft.com/office/officeart/2005/8/layout/radial2"/>
    <dgm:cxn modelId="{B6FE1975-B1C9-4D7A-9FC7-86BDE6C54695}" type="presParOf" srcId="{6DE2ADE1-9A49-4E91-889D-4254C6763253}" destId="{0082FDEE-9329-4CB9-9848-B1AFF470BDFA}" srcOrd="0" destOrd="0" presId="urn:microsoft.com/office/officeart/2005/8/layout/radial2"/>
    <dgm:cxn modelId="{0928EC34-F49C-4E26-AE86-C87637F0B4DB}" type="presParOf" srcId="{6DE2ADE1-9A49-4E91-889D-4254C6763253}" destId="{ACEAAAE7-BC82-4684-831B-643143C04F06}" srcOrd="1" destOrd="0" presId="urn:microsoft.com/office/officeart/2005/8/layout/radial2"/>
    <dgm:cxn modelId="{C4DFD11C-03B7-4677-91A6-76D4915709C2}" type="presParOf" srcId="{FC79FF77-ACCC-4C57-AA3F-B9F65FAFAD22}" destId="{443DEDC4-751E-4D64-9CF1-771B71BC02A2}" srcOrd="1" destOrd="0" presId="urn:microsoft.com/office/officeart/2005/8/layout/radial2"/>
    <dgm:cxn modelId="{2DFA7251-C4ED-40A6-B036-421F264E6122}" type="presParOf" srcId="{FC79FF77-ACCC-4C57-AA3F-B9F65FAFAD22}" destId="{63D430AA-14AF-45A4-86A1-04750B9D1D4C}" srcOrd="2" destOrd="0" presId="urn:microsoft.com/office/officeart/2005/8/layout/radial2"/>
    <dgm:cxn modelId="{8353D030-C033-4077-981E-7128769FDF3D}" type="presParOf" srcId="{63D430AA-14AF-45A4-86A1-04750B9D1D4C}" destId="{DDEF30CF-FBCB-41D7-A588-25B0177E0309}" srcOrd="0" destOrd="0" presId="urn:microsoft.com/office/officeart/2005/8/layout/radial2"/>
    <dgm:cxn modelId="{B7BEF5A0-EA29-4C17-8B5C-4B2A169DDB89}" type="presParOf" srcId="{63D430AA-14AF-45A4-86A1-04750B9D1D4C}" destId="{E7940F4D-B3D5-4085-B664-F53154316F78}" srcOrd="1" destOrd="0" presId="urn:microsoft.com/office/officeart/2005/8/layout/radial2"/>
    <dgm:cxn modelId="{AAA457FB-7EFA-42BA-AE8F-3786E9C6495C}" type="presParOf" srcId="{FC79FF77-ACCC-4C57-AA3F-B9F65FAFAD22}" destId="{B4120985-E855-4257-9A57-4BDB11EE5AE1}" srcOrd="3" destOrd="0" presId="urn:microsoft.com/office/officeart/2005/8/layout/radial2"/>
    <dgm:cxn modelId="{B11E18AA-7CEC-45B5-9D34-D72A5EC708EB}" type="presParOf" srcId="{FC79FF77-ACCC-4C57-AA3F-B9F65FAFAD22}" destId="{0847A9E6-0762-45DA-926D-2D11EDAE08F4}" srcOrd="4" destOrd="0" presId="urn:microsoft.com/office/officeart/2005/8/layout/radial2"/>
    <dgm:cxn modelId="{F2BB3849-7558-47BE-8125-A073700D46C7}" type="presParOf" srcId="{0847A9E6-0762-45DA-926D-2D11EDAE08F4}" destId="{B6D3A6FF-6A88-4F04-B85B-23D985483C6C}" srcOrd="0" destOrd="0" presId="urn:microsoft.com/office/officeart/2005/8/layout/radial2"/>
    <dgm:cxn modelId="{95C0EDFB-2B77-4425-83C4-A010748A9896}" type="presParOf" srcId="{0847A9E6-0762-45DA-926D-2D11EDAE08F4}" destId="{F139CF04-060C-421D-9912-8C932F0F583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05B277-1982-4F43-A841-2B1CE61BE5C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A636B89-2D67-470E-AFDD-DBEB7E7AE9B6}">
      <dgm:prSet phldrT="[Testo]"/>
      <dgm:spPr/>
      <dgm:t>
        <a:bodyPr/>
        <a:lstStyle/>
        <a:p>
          <a:r>
            <a:rPr lang="it-IT" dirty="0"/>
            <a:t>40%</a:t>
          </a:r>
        </a:p>
      </dgm:t>
    </dgm:pt>
    <dgm:pt modelId="{1E92C0CA-3E38-49C0-A6C6-B40C756D6174}" type="parTrans" cxnId="{CFB029AE-8468-42EB-B0C2-167E2BAD2C3D}">
      <dgm:prSet/>
      <dgm:spPr/>
      <dgm:t>
        <a:bodyPr/>
        <a:lstStyle/>
        <a:p>
          <a:endParaRPr lang="it-IT"/>
        </a:p>
      </dgm:t>
    </dgm:pt>
    <dgm:pt modelId="{040C79B2-E278-4EB1-AAC9-6500FFD66DEA}" type="sibTrans" cxnId="{CFB029AE-8468-42EB-B0C2-167E2BAD2C3D}">
      <dgm:prSet/>
      <dgm:spPr/>
      <dgm:t>
        <a:bodyPr/>
        <a:lstStyle/>
        <a:p>
          <a:endParaRPr lang="it-IT"/>
        </a:p>
      </dgm:t>
    </dgm:pt>
    <dgm:pt modelId="{A3CD7C7F-5A95-4B4C-AB64-F2B840126455}">
      <dgm:prSet phldrT="[Testo]" custT="1"/>
      <dgm:spPr/>
      <dgm:t>
        <a:bodyPr/>
        <a:lstStyle/>
        <a:p>
          <a:pPr algn="just"/>
          <a:r>
            <a:rPr lang="it-IT" sz="2000" dirty="0"/>
            <a:t>Quota assegnata alle scuole polo per la gestione coordinata delle iniziative di formazione previste dall'Amministrazione centrale.</a:t>
          </a:r>
        </a:p>
      </dgm:t>
    </dgm:pt>
    <dgm:pt modelId="{478B668B-9B0C-400A-A926-A62AB6EF054C}" type="parTrans" cxnId="{E28E3FF0-3B95-4D92-B503-AD6DA408806F}">
      <dgm:prSet/>
      <dgm:spPr/>
      <dgm:t>
        <a:bodyPr/>
        <a:lstStyle/>
        <a:p>
          <a:endParaRPr lang="it-IT"/>
        </a:p>
      </dgm:t>
    </dgm:pt>
    <dgm:pt modelId="{B142EC74-3164-4687-9455-BB609C0C864E}" type="sibTrans" cxnId="{E28E3FF0-3B95-4D92-B503-AD6DA408806F}">
      <dgm:prSet/>
      <dgm:spPr/>
      <dgm:t>
        <a:bodyPr/>
        <a:lstStyle/>
        <a:p>
          <a:endParaRPr lang="it-IT"/>
        </a:p>
      </dgm:t>
    </dgm:pt>
    <dgm:pt modelId="{0697D9B0-2A05-4A41-94E3-E09F2F9421AA}">
      <dgm:prSet phldrT="[Testo]"/>
      <dgm:spPr/>
      <dgm:t>
        <a:bodyPr/>
        <a:lstStyle/>
        <a:p>
          <a:r>
            <a:rPr lang="it-IT" dirty="0"/>
            <a:t>60%</a:t>
          </a:r>
        </a:p>
      </dgm:t>
    </dgm:pt>
    <dgm:pt modelId="{F996AC46-EEFE-4ADA-A904-E8D71F951279}" type="parTrans" cxnId="{60D8E071-A64B-4499-B3BE-4B012D2DD8C3}">
      <dgm:prSet/>
      <dgm:spPr/>
      <dgm:t>
        <a:bodyPr/>
        <a:lstStyle/>
        <a:p>
          <a:endParaRPr lang="it-IT"/>
        </a:p>
      </dgm:t>
    </dgm:pt>
    <dgm:pt modelId="{743E026C-C00E-4A8E-94AF-6888C23E42B5}" type="sibTrans" cxnId="{60D8E071-A64B-4499-B3BE-4B012D2DD8C3}">
      <dgm:prSet/>
      <dgm:spPr/>
      <dgm:t>
        <a:bodyPr/>
        <a:lstStyle/>
        <a:p>
          <a:endParaRPr lang="it-IT"/>
        </a:p>
      </dgm:t>
    </dgm:pt>
    <dgm:pt modelId="{E0E67BFE-3DDC-44C0-AEDE-30A987279373}">
      <dgm:prSet phldrT="[Testo]"/>
      <dgm:spPr/>
      <dgm:t>
        <a:bodyPr/>
        <a:lstStyle/>
        <a:p>
          <a:r>
            <a:rPr lang="it-IT" dirty="0"/>
            <a:t>.Quota assegnata agli istituti scolastici in modo proporzionale al numero del personale docente ed ATA dell'organico dell'autonomia, al fine di realizzare le iniziative formative individuate nel piano di formazione d'istituto.</a:t>
          </a:r>
        </a:p>
      </dgm:t>
    </dgm:pt>
    <dgm:pt modelId="{597444ED-A83C-40FC-AA13-B136709FB65F}" type="parTrans" cxnId="{04E537C0-5796-4406-93FC-D788EA80F641}">
      <dgm:prSet/>
      <dgm:spPr/>
      <dgm:t>
        <a:bodyPr/>
        <a:lstStyle/>
        <a:p>
          <a:endParaRPr lang="it-IT"/>
        </a:p>
      </dgm:t>
    </dgm:pt>
    <dgm:pt modelId="{F9446B1F-0C77-49D9-9560-FB59E2DDD592}" type="sibTrans" cxnId="{04E537C0-5796-4406-93FC-D788EA80F641}">
      <dgm:prSet/>
      <dgm:spPr/>
      <dgm:t>
        <a:bodyPr/>
        <a:lstStyle/>
        <a:p>
          <a:endParaRPr lang="it-IT"/>
        </a:p>
      </dgm:t>
    </dgm:pt>
    <dgm:pt modelId="{1A79A308-C469-4854-93FE-CCED59EDB7D8}" type="pres">
      <dgm:prSet presAssocID="{D905B277-1982-4F43-A841-2B1CE61BE5CA}" presName="Name0" presStyleCnt="0">
        <dgm:presLayoutVars>
          <dgm:dir/>
          <dgm:animLvl val="lvl"/>
          <dgm:resizeHandles/>
        </dgm:presLayoutVars>
      </dgm:prSet>
      <dgm:spPr/>
    </dgm:pt>
    <dgm:pt modelId="{FD05346A-B303-4036-A895-25C71D3A5E7E}" type="pres">
      <dgm:prSet presAssocID="{8A636B89-2D67-470E-AFDD-DBEB7E7AE9B6}" presName="linNode" presStyleCnt="0"/>
      <dgm:spPr/>
    </dgm:pt>
    <dgm:pt modelId="{889E1BF2-FF66-4B96-AAB8-08FFBA2C3E70}" type="pres">
      <dgm:prSet presAssocID="{8A636B89-2D67-470E-AFDD-DBEB7E7AE9B6}" presName="parentShp" presStyleLbl="node1" presStyleIdx="0" presStyleCnt="2">
        <dgm:presLayoutVars>
          <dgm:bulletEnabled val="1"/>
        </dgm:presLayoutVars>
      </dgm:prSet>
      <dgm:spPr/>
    </dgm:pt>
    <dgm:pt modelId="{392D258B-0286-4319-9B5F-CE0AB40D1DB0}" type="pres">
      <dgm:prSet presAssocID="{8A636B89-2D67-470E-AFDD-DBEB7E7AE9B6}" presName="childShp" presStyleLbl="bgAccFollowNode1" presStyleIdx="0" presStyleCnt="2" custScaleY="126593">
        <dgm:presLayoutVars>
          <dgm:bulletEnabled val="1"/>
        </dgm:presLayoutVars>
      </dgm:prSet>
      <dgm:spPr/>
    </dgm:pt>
    <dgm:pt modelId="{862501A7-84A6-4CE6-8617-8D260A2CC3EF}" type="pres">
      <dgm:prSet presAssocID="{040C79B2-E278-4EB1-AAC9-6500FFD66DEA}" presName="spacing" presStyleCnt="0"/>
      <dgm:spPr/>
    </dgm:pt>
    <dgm:pt modelId="{CD6E4B79-777D-4466-A51E-E8D2A90EEC8A}" type="pres">
      <dgm:prSet presAssocID="{0697D9B0-2A05-4A41-94E3-E09F2F9421AA}" presName="linNode" presStyleCnt="0"/>
      <dgm:spPr/>
    </dgm:pt>
    <dgm:pt modelId="{2C89A721-BACD-4D14-89E1-FDEF7297C0D1}" type="pres">
      <dgm:prSet presAssocID="{0697D9B0-2A05-4A41-94E3-E09F2F9421AA}" presName="parentShp" presStyleLbl="node1" presStyleIdx="1" presStyleCnt="2">
        <dgm:presLayoutVars>
          <dgm:bulletEnabled val="1"/>
        </dgm:presLayoutVars>
      </dgm:prSet>
      <dgm:spPr/>
    </dgm:pt>
    <dgm:pt modelId="{BCED2DC8-2A8F-489E-A9F0-911684A93F6D}" type="pres">
      <dgm:prSet presAssocID="{0697D9B0-2A05-4A41-94E3-E09F2F9421AA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5A199545-A4FC-40AC-9FF6-0D2E9A3BC196}" type="presOf" srcId="{E0E67BFE-3DDC-44C0-AEDE-30A987279373}" destId="{BCED2DC8-2A8F-489E-A9F0-911684A93F6D}" srcOrd="0" destOrd="0" presId="urn:microsoft.com/office/officeart/2005/8/layout/vList6"/>
    <dgm:cxn modelId="{60D8E071-A64B-4499-B3BE-4B012D2DD8C3}" srcId="{D905B277-1982-4F43-A841-2B1CE61BE5CA}" destId="{0697D9B0-2A05-4A41-94E3-E09F2F9421AA}" srcOrd="1" destOrd="0" parTransId="{F996AC46-EEFE-4ADA-A904-E8D71F951279}" sibTransId="{743E026C-C00E-4A8E-94AF-6888C23E42B5}"/>
    <dgm:cxn modelId="{9259FA73-7B95-4B83-B47B-ECAB17F4C7BD}" type="presOf" srcId="{D905B277-1982-4F43-A841-2B1CE61BE5CA}" destId="{1A79A308-C469-4854-93FE-CCED59EDB7D8}" srcOrd="0" destOrd="0" presId="urn:microsoft.com/office/officeart/2005/8/layout/vList6"/>
    <dgm:cxn modelId="{CFB029AE-8468-42EB-B0C2-167E2BAD2C3D}" srcId="{D905B277-1982-4F43-A841-2B1CE61BE5CA}" destId="{8A636B89-2D67-470E-AFDD-DBEB7E7AE9B6}" srcOrd="0" destOrd="0" parTransId="{1E92C0CA-3E38-49C0-A6C6-B40C756D6174}" sibTransId="{040C79B2-E278-4EB1-AAC9-6500FFD66DEA}"/>
    <dgm:cxn modelId="{04E537C0-5796-4406-93FC-D788EA80F641}" srcId="{0697D9B0-2A05-4A41-94E3-E09F2F9421AA}" destId="{E0E67BFE-3DDC-44C0-AEDE-30A987279373}" srcOrd="0" destOrd="0" parTransId="{597444ED-A83C-40FC-AA13-B136709FB65F}" sibTransId="{F9446B1F-0C77-49D9-9560-FB59E2DDD592}"/>
    <dgm:cxn modelId="{7F0BD8C4-9881-4A3E-9FFE-53E10973D128}" type="presOf" srcId="{A3CD7C7F-5A95-4B4C-AB64-F2B840126455}" destId="{392D258B-0286-4319-9B5F-CE0AB40D1DB0}" srcOrd="0" destOrd="0" presId="urn:microsoft.com/office/officeart/2005/8/layout/vList6"/>
    <dgm:cxn modelId="{E28E3FF0-3B95-4D92-B503-AD6DA408806F}" srcId="{8A636B89-2D67-470E-AFDD-DBEB7E7AE9B6}" destId="{A3CD7C7F-5A95-4B4C-AB64-F2B840126455}" srcOrd="0" destOrd="0" parTransId="{478B668B-9B0C-400A-A926-A62AB6EF054C}" sibTransId="{B142EC74-3164-4687-9455-BB609C0C864E}"/>
    <dgm:cxn modelId="{E1673BF2-7CEE-4B2A-BC83-DA0F121A1505}" type="presOf" srcId="{8A636B89-2D67-470E-AFDD-DBEB7E7AE9B6}" destId="{889E1BF2-FF66-4B96-AAB8-08FFBA2C3E70}" srcOrd="0" destOrd="0" presId="urn:microsoft.com/office/officeart/2005/8/layout/vList6"/>
    <dgm:cxn modelId="{FD8144FF-12EF-4C54-803C-78FA1DF90E95}" type="presOf" srcId="{0697D9B0-2A05-4A41-94E3-E09F2F9421AA}" destId="{2C89A721-BACD-4D14-89E1-FDEF7297C0D1}" srcOrd="0" destOrd="0" presId="urn:microsoft.com/office/officeart/2005/8/layout/vList6"/>
    <dgm:cxn modelId="{953B17E7-61B3-441B-B2ED-926A1D4D3204}" type="presParOf" srcId="{1A79A308-C469-4854-93FE-CCED59EDB7D8}" destId="{FD05346A-B303-4036-A895-25C71D3A5E7E}" srcOrd="0" destOrd="0" presId="urn:microsoft.com/office/officeart/2005/8/layout/vList6"/>
    <dgm:cxn modelId="{72A7F5BF-4899-4BA9-B543-09F450AEDA5B}" type="presParOf" srcId="{FD05346A-B303-4036-A895-25C71D3A5E7E}" destId="{889E1BF2-FF66-4B96-AAB8-08FFBA2C3E70}" srcOrd="0" destOrd="0" presId="urn:microsoft.com/office/officeart/2005/8/layout/vList6"/>
    <dgm:cxn modelId="{492091BD-EAD0-4629-8842-E2220711B374}" type="presParOf" srcId="{FD05346A-B303-4036-A895-25C71D3A5E7E}" destId="{392D258B-0286-4319-9B5F-CE0AB40D1DB0}" srcOrd="1" destOrd="0" presId="urn:microsoft.com/office/officeart/2005/8/layout/vList6"/>
    <dgm:cxn modelId="{255E48BC-EDEF-413D-A098-BBB492E9D79D}" type="presParOf" srcId="{1A79A308-C469-4854-93FE-CCED59EDB7D8}" destId="{862501A7-84A6-4CE6-8617-8D260A2CC3EF}" srcOrd="1" destOrd="0" presId="urn:microsoft.com/office/officeart/2005/8/layout/vList6"/>
    <dgm:cxn modelId="{DBFA272C-67E3-4C52-8AFC-472FF2E2670A}" type="presParOf" srcId="{1A79A308-C469-4854-93FE-CCED59EDB7D8}" destId="{CD6E4B79-777D-4466-A51E-E8D2A90EEC8A}" srcOrd="2" destOrd="0" presId="urn:microsoft.com/office/officeart/2005/8/layout/vList6"/>
    <dgm:cxn modelId="{A288F255-A780-4A21-B683-BA4BD51952E9}" type="presParOf" srcId="{CD6E4B79-777D-4466-A51E-E8D2A90EEC8A}" destId="{2C89A721-BACD-4D14-89E1-FDEF7297C0D1}" srcOrd="0" destOrd="0" presId="urn:microsoft.com/office/officeart/2005/8/layout/vList6"/>
    <dgm:cxn modelId="{D0DCDDA7-2816-4245-8CE5-2E9B896B0777}" type="presParOf" srcId="{CD6E4B79-777D-4466-A51E-E8D2A90EEC8A}" destId="{BCED2DC8-2A8F-489E-A9F0-911684A93F6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6235B0-823D-4332-853B-CBBA5208DF0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8CF59AE-418A-43E6-B81B-4C66FC167A8B}">
      <dgm:prSet phldrT="[Testo]"/>
      <dgm:spPr/>
      <dgm:t>
        <a:bodyPr/>
        <a:lstStyle/>
        <a:p>
          <a:r>
            <a:rPr lang="it-IT" dirty="0"/>
            <a:t>40%</a:t>
          </a:r>
        </a:p>
      </dgm:t>
    </dgm:pt>
    <dgm:pt modelId="{B862838F-B91B-4D42-8E88-F96C2E024EEC}" type="parTrans" cxnId="{23E5927C-ACCD-4954-8B66-6D7571B0D290}">
      <dgm:prSet/>
      <dgm:spPr/>
      <dgm:t>
        <a:bodyPr/>
        <a:lstStyle/>
        <a:p>
          <a:endParaRPr lang="it-IT"/>
        </a:p>
      </dgm:t>
    </dgm:pt>
    <dgm:pt modelId="{5FEB226A-4B1F-41D1-9168-0370BF0AFFA1}" type="sibTrans" cxnId="{23E5927C-ACCD-4954-8B66-6D7571B0D290}">
      <dgm:prSet/>
      <dgm:spPr/>
      <dgm:t>
        <a:bodyPr/>
        <a:lstStyle/>
        <a:p>
          <a:endParaRPr lang="it-IT"/>
        </a:p>
      </dgm:t>
    </dgm:pt>
    <dgm:pt modelId="{CFFA51C0-6E4C-4865-A914-F0808BC481A5}">
      <dgm:prSet phldrT="[Testo]" custT="1"/>
      <dgm:spPr>
        <a:solidFill>
          <a:srgbClr val="0070C0"/>
        </a:solidFill>
      </dgm:spPr>
      <dgm:t>
        <a:bodyPr/>
        <a:lstStyle/>
        <a:p>
          <a:r>
            <a:rPr lang="it-IT" sz="1800" dirty="0"/>
            <a:t>Gestione</a:t>
          </a:r>
        </a:p>
        <a:p>
          <a:r>
            <a:rPr lang="it-IT" sz="1800" dirty="0"/>
            <a:t>coordinata sul territorio delle </a:t>
          </a:r>
          <a:r>
            <a:rPr lang="it-IT" sz="1800" b="1" u="sng" dirty="0"/>
            <a:t>iniziative di formazione previste dall'Amministrazione scolastica;</a:t>
          </a:r>
        </a:p>
      </dgm:t>
    </dgm:pt>
    <dgm:pt modelId="{F0AD30D0-C21F-4B3B-A5C9-933950FC2118}" type="parTrans" cxnId="{E1EC79FC-7F9E-46F6-BC38-A4B5159E9A8A}">
      <dgm:prSet/>
      <dgm:spPr>
        <a:gradFill rotWithShape="0">
          <a:gsLst>
            <a:gs pos="0">
              <a:srgbClr val="CCFFCC"/>
            </a:gs>
            <a:gs pos="14000">
              <a:srgbClr val="00B0F0"/>
            </a:gs>
            <a:gs pos="61000">
              <a:srgbClr val="CCFFFF"/>
            </a:gs>
            <a:gs pos="80000">
              <a:srgbClr val="00B0F0"/>
            </a:gs>
          </a:gsLst>
          <a:lin ang="0" scaled="1"/>
        </a:gradFill>
      </dgm:spPr>
      <dgm:t>
        <a:bodyPr/>
        <a:lstStyle/>
        <a:p>
          <a:endParaRPr lang="it-IT"/>
        </a:p>
      </dgm:t>
    </dgm:pt>
    <dgm:pt modelId="{F6C7DAD7-5FB3-4AC4-B55D-0A5BE8A4A93D}" type="sibTrans" cxnId="{E1EC79FC-7F9E-46F6-BC38-A4B5159E9A8A}">
      <dgm:prSet/>
      <dgm:spPr/>
      <dgm:t>
        <a:bodyPr/>
        <a:lstStyle/>
        <a:p>
          <a:endParaRPr lang="it-IT"/>
        </a:p>
      </dgm:t>
    </dgm:pt>
    <dgm:pt modelId="{FBC3E3CC-F1B7-4707-8F1C-C5B1ABB70D99}">
      <dgm:prSet phldrT="[Testo]" custT="1"/>
      <dgm:spPr>
        <a:solidFill>
          <a:srgbClr val="0070C0"/>
        </a:solidFill>
      </dgm:spPr>
      <dgm:t>
        <a:bodyPr/>
        <a:lstStyle/>
        <a:p>
          <a:r>
            <a:rPr lang="it-IT" sz="1800" dirty="0"/>
            <a:t>Azioni formative finalizzate all’approfondimento per i </a:t>
          </a:r>
          <a:r>
            <a:rPr lang="it-IT" sz="2000" b="1" u="sng" dirty="0"/>
            <a:t>temi segnalati come prioritari </a:t>
          </a:r>
          <a:r>
            <a:rPr lang="it-IT" sz="1800" dirty="0"/>
            <a:t>a livello</a:t>
          </a:r>
        </a:p>
        <a:p>
          <a:r>
            <a:rPr lang="it-IT" sz="1800" dirty="0"/>
            <a:t>nazionale; </a:t>
          </a:r>
        </a:p>
      </dgm:t>
    </dgm:pt>
    <dgm:pt modelId="{0FECF791-B805-4CB7-8707-05D8EE48E25F}" type="parTrans" cxnId="{A773179F-C9B5-4B94-A58C-BF4F018AFDB3}">
      <dgm:prSet/>
      <dgm:spPr>
        <a:gradFill rotWithShape="0">
          <a:gsLst>
            <a:gs pos="0">
              <a:srgbClr val="CCFFCC"/>
            </a:gs>
            <a:gs pos="14000">
              <a:srgbClr val="00B0F0"/>
            </a:gs>
            <a:gs pos="61000">
              <a:srgbClr val="CCFFFF"/>
            </a:gs>
            <a:gs pos="80000">
              <a:srgbClr val="00B0F0"/>
            </a:gs>
          </a:gsLst>
          <a:lin ang="0" scaled="1"/>
        </a:gradFill>
      </dgm:spPr>
      <dgm:t>
        <a:bodyPr/>
        <a:lstStyle/>
        <a:p>
          <a:endParaRPr lang="it-IT"/>
        </a:p>
      </dgm:t>
    </dgm:pt>
    <dgm:pt modelId="{5B992121-A3F8-4B2E-9AB4-8F577312B240}" type="sibTrans" cxnId="{A773179F-C9B5-4B94-A58C-BF4F018AFDB3}">
      <dgm:prSet/>
      <dgm:spPr/>
      <dgm:t>
        <a:bodyPr/>
        <a:lstStyle/>
        <a:p>
          <a:endParaRPr lang="it-IT"/>
        </a:p>
      </dgm:t>
    </dgm:pt>
    <dgm:pt modelId="{ABBF16B2-C91A-4E61-A7C8-041A074012F4}">
      <dgm:prSet phldrT="[Testo]" custT="1"/>
      <dgm:spPr>
        <a:solidFill>
          <a:srgbClr val="0070C0"/>
        </a:solidFill>
      </dgm:spPr>
      <dgm:t>
        <a:bodyPr/>
        <a:lstStyle/>
        <a:p>
          <a:r>
            <a:rPr lang="it-IT" sz="1800" dirty="0"/>
            <a:t>Coinvolgimento di gruppi delimitati di insegnanti individuati come </a:t>
          </a:r>
          <a:r>
            <a:rPr lang="it-IT" sz="2000" b="1" u="sng" dirty="0"/>
            <a:t>figure di</a:t>
          </a:r>
        </a:p>
        <a:p>
          <a:r>
            <a:rPr lang="it-IT" sz="2000" b="1" u="sng" dirty="0"/>
            <a:t>facilitatori della formazione </a:t>
          </a:r>
          <a:r>
            <a:rPr lang="it-IT" sz="1800" dirty="0"/>
            <a:t>(tutor, coordinatori, referenti);</a:t>
          </a:r>
        </a:p>
      </dgm:t>
    </dgm:pt>
    <dgm:pt modelId="{35586A47-325D-4238-B649-8A76D5AFAE9D}" type="parTrans" cxnId="{78B1EB84-D2B3-45B8-A04D-BFBF6C623A45}">
      <dgm:prSet/>
      <dgm:spPr>
        <a:gradFill rotWithShape="0">
          <a:gsLst>
            <a:gs pos="0">
              <a:srgbClr val="CCFFCC"/>
            </a:gs>
            <a:gs pos="14000">
              <a:srgbClr val="00B0F0"/>
            </a:gs>
            <a:gs pos="61000">
              <a:srgbClr val="CCFFFF"/>
            </a:gs>
            <a:gs pos="80000">
              <a:srgbClr val="00B0F0"/>
            </a:gs>
          </a:gsLst>
          <a:lin ang="0" scaled="1"/>
        </a:gradFill>
      </dgm:spPr>
      <dgm:t>
        <a:bodyPr/>
        <a:lstStyle/>
        <a:p>
          <a:endParaRPr lang="it-IT"/>
        </a:p>
      </dgm:t>
    </dgm:pt>
    <dgm:pt modelId="{6880C6C0-CF15-4CEB-A35A-573B21CB02C6}" type="sibTrans" cxnId="{78B1EB84-D2B3-45B8-A04D-BFBF6C623A45}">
      <dgm:prSet/>
      <dgm:spPr/>
      <dgm:t>
        <a:bodyPr/>
        <a:lstStyle/>
        <a:p>
          <a:endParaRPr lang="it-IT"/>
        </a:p>
      </dgm:t>
    </dgm:pt>
    <dgm:pt modelId="{A1BF5756-2FA8-4FEB-A60B-440E021433F2}">
      <dgm:prSet phldrT="[Testo]" custT="1"/>
      <dgm:spPr>
        <a:solidFill>
          <a:srgbClr val="0070C0"/>
        </a:solidFill>
      </dgm:spPr>
      <dgm:t>
        <a:bodyPr/>
        <a:lstStyle/>
        <a:p>
          <a:r>
            <a:rPr lang="it-IT" sz="2100" dirty="0"/>
            <a:t>Iniziative che assumeranno un </a:t>
          </a:r>
          <a:r>
            <a:rPr lang="it-IT" sz="2400" b="1" u="sng" dirty="0"/>
            <a:t>carattere di sistema </a:t>
          </a:r>
          <a:r>
            <a:rPr lang="it-IT" sz="2100" dirty="0"/>
            <a:t>per</a:t>
          </a:r>
        </a:p>
        <a:p>
          <a:r>
            <a:rPr lang="it-IT" sz="2100" dirty="0"/>
            <a:t>agevolare una più capillare azione formativa all’interno delle scuole.</a:t>
          </a:r>
        </a:p>
      </dgm:t>
    </dgm:pt>
    <dgm:pt modelId="{DD8984B9-432A-4024-9E3E-A1E0EFC087CE}" type="parTrans" cxnId="{C200E036-52DD-45D9-A672-752166FEE564}">
      <dgm:prSet/>
      <dgm:spPr>
        <a:gradFill rotWithShape="0">
          <a:gsLst>
            <a:gs pos="0">
              <a:srgbClr val="CCFFCC"/>
            </a:gs>
            <a:gs pos="14000">
              <a:srgbClr val="00B0F0"/>
            </a:gs>
            <a:gs pos="61000">
              <a:srgbClr val="CCFFFF"/>
            </a:gs>
            <a:gs pos="80000">
              <a:srgbClr val="00B0F0"/>
            </a:gs>
          </a:gsLst>
          <a:lin ang="0" scaled="1"/>
        </a:gradFill>
      </dgm:spPr>
      <dgm:t>
        <a:bodyPr/>
        <a:lstStyle/>
        <a:p>
          <a:endParaRPr lang="it-IT"/>
        </a:p>
      </dgm:t>
    </dgm:pt>
    <dgm:pt modelId="{F6640B12-A482-4B1E-89CE-ECD92E4286D1}" type="sibTrans" cxnId="{C200E036-52DD-45D9-A672-752166FEE564}">
      <dgm:prSet/>
      <dgm:spPr/>
      <dgm:t>
        <a:bodyPr/>
        <a:lstStyle/>
        <a:p>
          <a:endParaRPr lang="it-IT"/>
        </a:p>
      </dgm:t>
    </dgm:pt>
    <dgm:pt modelId="{FFA65E26-F8F6-404E-831B-25E6D48804FD}" type="pres">
      <dgm:prSet presAssocID="{BF6235B0-823D-4332-853B-CBBA5208DF0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657D73C-5D0B-41A9-9C44-B816BFF77FF8}" type="pres">
      <dgm:prSet presAssocID="{38CF59AE-418A-43E6-B81B-4C66FC167A8B}" presName="centerShape" presStyleLbl="node0" presStyleIdx="0" presStyleCnt="1"/>
      <dgm:spPr/>
    </dgm:pt>
    <dgm:pt modelId="{0D5F97D6-6C11-401F-A55F-9A3AB469E503}" type="pres">
      <dgm:prSet presAssocID="{F0AD30D0-C21F-4B3B-A5C9-933950FC2118}" presName="parTrans" presStyleLbl="bgSibTrans2D1" presStyleIdx="0" presStyleCnt="4"/>
      <dgm:spPr/>
    </dgm:pt>
    <dgm:pt modelId="{80086BA5-CC23-4164-A54F-EFCB7304D4B1}" type="pres">
      <dgm:prSet presAssocID="{CFFA51C0-6E4C-4865-A914-F0808BC481A5}" presName="node" presStyleLbl="node1" presStyleIdx="0" presStyleCnt="4" custScaleY="113342">
        <dgm:presLayoutVars>
          <dgm:bulletEnabled val="1"/>
        </dgm:presLayoutVars>
      </dgm:prSet>
      <dgm:spPr/>
    </dgm:pt>
    <dgm:pt modelId="{BA896A56-8E47-4FE6-B715-DD4806817780}" type="pres">
      <dgm:prSet presAssocID="{0FECF791-B805-4CB7-8707-05D8EE48E25F}" presName="parTrans" presStyleLbl="bgSibTrans2D1" presStyleIdx="1" presStyleCnt="4"/>
      <dgm:spPr/>
    </dgm:pt>
    <dgm:pt modelId="{43BABECB-03AE-4E3B-839C-C3AB3C25EE3E}" type="pres">
      <dgm:prSet presAssocID="{FBC3E3CC-F1B7-4707-8F1C-C5B1ABB70D99}" presName="node" presStyleLbl="node1" presStyleIdx="1" presStyleCnt="4">
        <dgm:presLayoutVars>
          <dgm:bulletEnabled val="1"/>
        </dgm:presLayoutVars>
      </dgm:prSet>
      <dgm:spPr/>
    </dgm:pt>
    <dgm:pt modelId="{4043B993-1D3A-459C-9CFB-102739D88BE6}" type="pres">
      <dgm:prSet presAssocID="{35586A47-325D-4238-B649-8A76D5AFAE9D}" presName="parTrans" presStyleLbl="bgSibTrans2D1" presStyleIdx="2" presStyleCnt="4"/>
      <dgm:spPr/>
    </dgm:pt>
    <dgm:pt modelId="{D27B6198-674E-4AC8-878D-A94ED2AC15ED}" type="pres">
      <dgm:prSet presAssocID="{ABBF16B2-C91A-4E61-A7C8-041A074012F4}" presName="node" presStyleLbl="node1" presStyleIdx="2" presStyleCnt="4" custScaleX="115181">
        <dgm:presLayoutVars>
          <dgm:bulletEnabled val="1"/>
        </dgm:presLayoutVars>
      </dgm:prSet>
      <dgm:spPr/>
    </dgm:pt>
    <dgm:pt modelId="{CBF01B82-FE35-405B-A02B-058A4E455A93}" type="pres">
      <dgm:prSet presAssocID="{DD8984B9-432A-4024-9E3E-A1E0EFC087CE}" presName="parTrans" presStyleLbl="bgSibTrans2D1" presStyleIdx="3" presStyleCnt="4"/>
      <dgm:spPr/>
    </dgm:pt>
    <dgm:pt modelId="{2EBF723B-B384-4F4C-8E1D-D3BB41F64108}" type="pres">
      <dgm:prSet presAssocID="{A1BF5756-2FA8-4FEB-A60B-440E021433F2}" presName="node" presStyleLbl="node1" presStyleIdx="3" presStyleCnt="4" custScaleX="115181">
        <dgm:presLayoutVars>
          <dgm:bulletEnabled val="1"/>
        </dgm:presLayoutVars>
      </dgm:prSet>
      <dgm:spPr/>
    </dgm:pt>
  </dgm:ptLst>
  <dgm:cxnLst>
    <dgm:cxn modelId="{66374A0C-6D7B-4B93-96DA-7433C5F50F16}" type="presOf" srcId="{35586A47-325D-4238-B649-8A76D5AFAE9D}" destId="{4043B993-1D3A-459C-9CFB-102739D88BE6}" srcOrd="0" destOrd="0" presId="urn:microsoft.com/office/officeart/2005/8/layout/radial4"/>
    <dgm:cxn modelId="{3E306431-A986-45B9-87CC-E82CA249A939}" type="presOf" srcId="{38CF59AE-418A-43E6-B81B-4C66FC167A8B}" destId="{C657D73C-5D0B-41A9-9C44-B816BFF77FF8}" srcOrd="0" destOrd="0" presId="urn:microsoft.com/office/officeart/2005/8/layout/radial4"/>
    <dgm:cxn modelId="{C200E036-52DD-45D9-A672-752166FEE564}" srcId="{38CF59AE-418A-43E6-B81B-4C66FC167A8B}" destId="{A1BF5756-2FA8-4FEB-A60B-440E021433F2}" srcOrd="3" destOrd="0" parTransId="{DD8984B9-432A-4024-9E3E-A1E0EFC087CE}" sibTransId="{F6640B12-A482-4B1E-89CE-ECD92E4286D1}"/>
    <dgm:cxn modelId="{61858537-547F-4A57-A98C-18E94FD042BC}" type="presOf" srcId="{A1BF5756-2FA8-4FEB-A60B-440E021433F2}" destId="{2EBF723B-B384-4F4C-8E1D-D3BB41F64108}" srcOrd="0" destOrd="0" presId="urn:microsoft.com/office/officeart/2005/8/layout/radial4"/>
    <dgm:cxn modelId="{6787B36F-95C8-43F6-B79D-1A4564A2CBB5}" type="presOf" srcId="{0FECF791-B805-4CB7-8707-05D8EE48E25F}" destId="{BA896A56-8E47-4FE6-B715-DD4806817780}" srcOrd="0" destOrd="0" presId="urn:microsoft.com/office/officeart/2005/8/layout/radial4"/>
    <dgm:cxn modelId="{23E5927C-ACCD-4954-8B66-6D7571B0D290}" srcId="{BF6235B0-823D-4332-853B-CBBA5208DF01}" destId="{38CF59AE-418A-43E6-B81B-4C66FC167A8B}" srcOrd="0" destOrd="0" parTransId="{B862838F-B91B-4D42-8E88-F96C2E024EEC}" sibTransId="{5FEB226A-4B1F-41D1-9168-0370BF0AFFA1}"/>
    <dgm:cxn modelId="{0A78587D-B254-4787-BFFE-3BA59FBB5B9E}" type="presOf" srcId="{BF6235B0-823D-4332-853B-CBBA5208DF01}" destId="{FFA65E26-F8F6-404E-831B-25E6D48804FD}" srcOrd="0" destOrd="0" presId="urn:microsoft.com/office/officeart/2005/8/layout/radial4"/>
    <dgm:cxn modelId="{78B1EB84-D2B3-45B8-A04D-BFBF6C623A45}" srcId="{38CF59AE-418A-43E6-B81B-4C66FC167A8B}" destId="{ABBF16B2-C91A-4E61-A7C8-041A074012F4}" srcOrd="2" destOrd="0" parTransId="{35586A47-325D-4238-B649-8A76D5AFAE9D}" sibTransId="{6880C6C0-CF15-4CEB-A35A-573B21CB02C6}"/>
    <dgm:cxn modelId="{A773179F-C9B5-4B94-A58C-BF4F018AFDB3}" srcId="{38CF59AE-418A-43E6-B81B-4C66FC167A8B}" destId="{FBC3E3CC-F1B7-4707-8F1C-C5B1ABB70D99}" srcOrd="1" destOrd="0" parTransId="{0FECF791-B805-4CB7-8707-05D8EE48E25F}" sibTransId="{5B992121-A3F8-4B2E-9AB4-8F577312B240}"/>
    <dgm:cxn modelId="{4062F8BB-3DB9-4AAD-8DD1-B28A07F8BCB2}" type="presOf" srcId="{CFFA51C0-6E4C-4865-A914-F0808BC481A5}" destId="{80086BA5-CC23-4164-A54F-EFCB7304D4B1}" srcOrd="0" destOrd="0" presId="urn:microsoft.com/office/officeart/2005/8/layout/radial4"/>
    <dgm:cxn modelId="{BE8DECC3-4F41-4985-875B-638255658F8B}" type="presOf" srcId="{F0AD30D0-C21F-4B3B-A5C9-933950FC2118}" destId="{0D5F97D6-6C11-401F-A55F-9A3AB469E503}" srcOrd="0" destOrd="0" presId="urn:microsoft.com/office/officeart/2005/8/layout/radial4"/>
    <dgm:cxn modelId="{0B6F32D0-C567-41E4-B521-1F6C8271EB1E}" type="presOf" srcId="{DD8984B9-432A-4024-9E3E-A1E0EFC087CE}" destId="{CBF01B82-FE35-405B-A02B-058A4E455A93}" srcOrd="0" destOrd="0" presId="urn:microsoft.com/office/officeart/2005/8/layout/radial4"/>
    <dgm:cxn modelId="{10A6E4E5-25D1-465C-BE1B-3FDB16FC7D8E}" type="presOf" srcId="{FBC3E3CC-F1B7-4707-8F1C-C5B1ABB70D99}" destId="{43BABECB-03AE-4E3B-839C-C3AB3C25EE3E}" srcOrd="0" destOrd="0" presId="urn:microsoft.com/office/officeart/2005/8/layout/radial4"/>
    <dgm:cxn modelId="{5FD7ECF5-D813-4EBA-A5F6-7385D9C7902F}" type="presOf" srcId="{ABBF16B2-C91A-4E61-A7C8-041A074012F4}" destId="{D27B6198-674E-4AC8-878D-A94ED2AC15ED}" srcOrd="0" destOrd="0" presId="urn:microsoft.com/office/officeart/2005/8/layout/radial4"/>
    <dgm:cxn modelId="{E1EC79FC-7F9E-46F6-BC38-A4B5159E9A8A}" srcId="{38CF59AE-418A-43E6-B81B-4C66FC167A8B}" destId="{CFFA51C0-6E4C-4865-A914-F0808BC481A5}" srcOrd="0" destOrd="0" parTransId="{F0AD30D0-C21F-4B3B-A5C9-933950FC2118}" sibTransId="{F6C7DAD7-5FB3-4AC4-B55D-0A5BE8A4A93D}"/>
    <dgm:cxn modelId="{6AB5769C-A25C-4E9A-B868-267DCDBE82B1}" type="presParOf" srcId="{FFA65E26-F8F6-404E-831B-25E6D48804FD}" destId="{C657D73C-5D0B-41A9-9C44-B816BFF77FF8}" srcOrd="0" destOrd="0" presId="urn:microsoft.com/office/officeart/2005/8/layout/radial4"/>
    <dgm:cxn modelId="{4B649D7D-FCC6-436C-8DF2-0C86BBB17347}" type="presParOf" srcId="{FFA65E26-F8F6-404E-831B-25E6D48804FD}" destId="{0D5F97D6-6C11-401F-A55F-9A3AB469E503}" srcOrd="1" destOrd="0" presId="urn:microsoft.com/office/officeart/2005/8/layout/radial4"/>
    <dgm:cxn modelId="{657DE616-5D47-4BE4-B517-C55B5AA70D7A}" type="presParOf" srcId="{FFA65E26-F8F6-404E-831B-25E6D48804FD}" destId="{80086BA5-CC23-4164-A54F-EFCB7304D4B1}" srcOrd="2" destOrd="0" presId="urn:microsoft.com/office/officeart/2005/8/layout/radial4"/>
    <dgm:cxn modelId="{6BEABC99-A69D-42F9-B23B-DFC6FE82334C}" type="presParOf" srcId="{FFA65E26-F8F6-404E-831B-25E6D48804FD}" destId="{BA896A56-8E47-4FE6-B715-DD4806817780}" srcOrd="3" destOrd="0" presId="urn:microsoft.com/office/officeart/2005/8/layout/radial4"/>
    <dgm:cxn modelId="{C62DA1CC-D578-4B52-A3F9-55A63F42EDF2}" type="presParOf" srcId="{FFA65E26-F8F6-404E-831B-25E6D48804FD}" destId="{43BABECB-03AE-4E3B-839C-C3AB3C25EE3E}" srcOrd="4" destOrd="0" presId="urn:microsoft.com/office/officeart/2005/8/layout/radial4"/>
    <dgm:cxn modelId="{9881DF30-C8B5-476E-8DB1-B00C1687F700}" type="presParOf" srcId="{FFA65E26-F8F6-404E-831B-25E6D48804FD}" destId="{4043B993-1D3A-459C-9CFB-102739D88BE6}" srcOrd="5" destOrd="0" presId="urn:microsoft.com/office/officeart/2005/8/layout/radial4"/>
    <dgm:cxn modelId="{205C9A92-BA00-484D-8A2F-6E580300AAAF}" type="presParOf" srcId="{FFA65E26-F8F6-404E-831B-25E6D48804FD}" destId="{D27B6198-674E-4AC8-878D-A94ED2AC15ED}" srcOrd="6" destOrd="0" presId="urn:microsoft.com/office/officeart/2005/8/layout/radial4"/>
    <dgm:cxn modelId="{E069B79E-7C65-43A9-BF00-91584D2D63F8}" type="presParOf" srcId="{FFA65E26-F8F6-404E-831B-25E6D48804FD}" destId="{CBF01B82-FE35-405B-A02B-058A4E455A93}" srcOrd="7" destOrd="0" presId="urn:microsoft.com/office/officeart/2005/8/layout/radial4"/>
    <dgm:cxn modelId="{66162DF0-37C5-4A54-9D25-C5E8B706E6CA}" type="presParOf" srcId="{FFA65E26-F8F6-404E-831B-25E6D48804FD}" destId="{2EBF723B-B384-4F4C-8E1D-D3BB41F6410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6235B0-823D-4332-853B-CBBA5208DF0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8CF59AE-418A-43E6-B81B-4C66FC167A8B}">
      <dgm:prSet phldrT="[Testo]"/>
      <dgm:spPr/>
      <dgm:t>
        <a:bodyPr/>
        <a:lstStyle/>
        <a:p>
          <a:r>
            <a:rPr lang="it-IT" dirty="0"/>
            <a:t>60%</a:t>
          </a:r>
        </a:p>
      </dgm:t>
    </dgm:pt>
    <dgm:pt modelId="{B862838F-B91B-4D42-8E88-F96C2E024EEC}" type="parTrans" cxnId="{23E5927C-ACCD-4954-8B66-6D7571B0D290}">
      <dgm:prSet/>
      <dgm:spPr/>
      <dgm:t>
        <a:bodyPr/>
        <a:lstStyle/>
        <a:p>
          <a:endParaRPr lang="it-IT"/>
        </a:p>
      </dgm:t>
    </dgm:pt>
    <dgm:pt modelId="{5FEB226A-4B1F-41D1-9168-0370BF0AFFA1}" type="sibTrans" cxnId="{23E5927C-ACCD-4954-8B66-6D7571B0D290}">
      <dgm:prSet/>
      <dgm:spPr/>
      <dgm:t>
        <a:bodyPr/>
        <a:lstStyle/>
        <a:p>
          <a:endParaRPr lang="it-IT"/>
        </a:p>
      </dgm:t>
    </dgm:pt>
    <dgm:pt modelId="{CFFA51C0-6E4C-4865-A914-F0808BC481A5}">
      <dgm:prSet phldrT="[Testo]" custT="1"/>
      <dgm:spPr>
        <a:solidFill>
          <a:srgbClr val="0070C0"/>
        </a:solidFill>
      </dgm:spPr>
      <dgm:t>
        <a:bodyPr/>
        <a:lstStyle/>
        <a:p>
          <a:r>
            <a:rPr lang="it-IT" sz="1800" b="1" i="0" u="sng" dirty="0">
              <a:effectLst/>
            </a:rPr>
            <a:t>Organizzazione diretta </a:t>
          </a:r>
          <a:r>
            <a:rPr lang="it-IT" sz="1800" dirty="0"/>
            <a:t>di attività formative da parte della scuola, anche in modalità</a:t>
          </a:r>
        </a:p>
        <a:p>
          <a:r>
            <a:rPr lang="it-IT" sz="1800" dirty="0"/>
            <a:t>autoformazione e ricerca didattica strutturata;</a:t>
          </a:r>
        </a:p>
      </dgm:t>
    </dgm:pt>
    <dgm:pt modelId="{F0AD30D0-C21F-4B3B-A5C9-933950FC2118}" type="parTrans" cxnId="{E1EC79FC-7F9E-46F6-BC38-A4B5159E9A8A}">
      <dgm:prSet/>
      <dgm:spPr>
        <a:gradFill rotWithShape="0">
          <a:gsLst>
            <a:gs pos="0">
              <a:srgbClr val="CCFFCC"/>
            </a:gs>
            <a:gs pos="14000">
              <a:srgbClr val="00B0F0"/>
            </a:gs>
            <a:gs pos="61000">
              <a:srgbClr val="CCFFFF"/>
            </a:gs>
            <a:gs pos="80000">
              <a:srgbClr val="00B0F0"/>
            </a:gs>
          </a:gsLst>
          <a:lin ang="0" scaled="1"/>
        </a:gradFill>
      </dgm:spPr>
      <dgm:t>
        <a:bodyPr/>
        <a:lstStyle/>
        <a:p>
          <a:endParaRPr lang="it-IT"/>
        </a:p>
      </dgm:t>
    </dgm:pt>
    <dgm:pt modelId="{F6C7DAD7-5FB3-4AC4-B55D-0A5BE8A4A93D}" type="sibTrans" cxnId="{E1EC79FC-7F9E-46F6-BC38-A4B5159E9A8A}">
      <dgm:prSet/>
      <dgm:spPr/>
      <dgm:t>
        <a:bodyPr/>
        <a:lstStyle/>
        <a:p>
          <a:endParaRPr lang="it-IT"/>
        </a:p>
      </dgm:t>
    </dgm:pt>
    <dgm:pt modelId="{FBC3E3CC-F1B7-4707-8F1C-C5B1ABB70D99}">
      <dgm:prSet phldrT="[Testo]" custT="1"/>
      <dgm:spPr>
        <a:solidFill>
          <a:srgbClr val="0070C0"/>
        </a:solidFill>
      </dgm:spPr>
      <dgm:t>
        <a:bodyPr/>
        <a:lstStyle/>
        <a:p>
          <a:r>
            <a:rPr lang="it-IT" sz="1800" dirty="0"/>
            <a:t>Organizzazione coordinata con altre scuole di </a:t>
          </a:r>
          <a:r>
            <a:rPr lang="it-IT" sz="1800" b="1" u="sng" dirty="0"/>
            <a:t>iniziative formative di rete </a:t>
          </a:r>
          <a:r>
            <a:rPr lang="it-IT" sz="1800" dirty="0"/>
            <a:t>(per</a:t>
          </a:r>
        </a:p>
        <a:p>
          <a:r>
            <a:rPr lang="it-IT" sz="1800" dirty="0"/>
            <a:t>tipologie specifiche di approfondimento);</a:t>
          </a:r>
        </a:p>
      </dgm:t>
    </dgm:pt>
    <dgm:pt modelId="{0FECF791-B805-4CB7-8707-05D8EE48E25F}" type="parTrans" cxnId="{A773179F-C9B5-4B94-A58C-BF4F018AFDB3}">
      <dgm:prSet/>
      <dgm:spPr>
        <a:gradFill rotWithShape="0">
          <a:gsLst>
            <a:gs pos="0">
              <a:srgbClr val="CCFFCC"/>
            </a:gs>
            <a:gs pos="14000">
              <a:srgbClr val="00B0F0"/>
            </a:gs>
            <a:gs pos="61000">
              <a:srgbClr val="CCFFFF"/>
            </a:gs>
            <a:gs pos="80000">
              <a:srgbClr val="00B0F0"/>
            </a:gs>
          </a:gsLst>
          <a:lin ang="0" scaled="1"/>
        </a:gradFill>
      </dgm:spPr>
      <dgm:t>
        <a:bodyPr/>
        <a:lstStyle/>
        <a:p>
          <a:endParaRPr lang="it-IT"/>
        </a:p>
      </dgm:t>
    </dgm:pt>
    <dgm:pt modelId="{5B992121-A3F8-4B2E-9AB4-8F577312B240}" type="sibTrans" cxnId="{A773179F-C9B5-4B94-A58C-BF4F018AFDB3}">
      <dgm:prSet/>
      <dgm:spPr/>
      <dgm:t>
        <a:bodyPr/>
        <a:lstStyle/>
        <a:p>
          <a:endParaRPr lang="it-IT"/>
        </a:p>
      </dgm:t>
    </dgm:pt>
    <dgm:pt modelId="{ABBF16B2-C91A-4E61-A7C8-041A074012F4}">
      <dgm:prSet phldrT="[Testo]" custT="1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1800" dirty="0"/>
            <a:t>Collaborazione con le </a:t>
          </a:r>
          <a:r>
            <a:rPr lang="it-IT" sz="1800" b="1" i="0" u="sng" dirty="0"/>
            <a:t>Università, gli Istituti di ricerca, con le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t-IT" sz="1800" b="1" i="0" u="sng" dirty="0"/>
            <a:t>Associazioni professionali </a:t>
          </a:r>
          <a:r>
            <a:rPr lang="it-IT" sz="1800" dirty="0"/>
            <a:t>qualificate e gli Enti accreditati ai sensi della DM 170/2016.</a:t>
          </a:r>
        </a:p>
      </dgm:t>
    </dgm:pt>
    <dgm:pt modelId="{35586A47-325D-4238-B649-8A76D5AFAE9D}" type="parTrans" cxnId="{78B1EB84-D2B3-45B8-A04D-BFBF6C623A45}">
      <dgm:prSet/>
      <dgm:spPr>
        <a:gradFill rotWithShape="0">
          <a:gsLst>
            <a:gs pos="0">
              <a:srgbClr val="CCFFCC"/>
            </a:gs>
            <a:gs pos="14000">
              <a:srgbClr val="00B0F0"/>
            </a:gs>
            <a:gs pos="61000">
              <a:srgbClr val="CCFFFF"/>
            </a:gs>
            <a:gs pos="80000">
              <a:srgbClr val="00B0F0"/>
            </a:gs>
          </a:gsLst>
          <a:lin ang="0" scaled="1"/>
        </a:gradFill>
      </dgm:spPr>
      <dgm:t>
        <a:bodyPr/>
        <a:lstStyle/>
        <a:p>
          <a:endParaRPr lang="it-IT"/>
        </a:p>
      </dgm:t>
    </dgm:pt>
    <dgm:pt modelId="{6880C6C0-CF15-4CEB-A35A-573B21CB02C6}" type="sibTrans" cxnId="{78B1EB84-D2B3-45B8-A04D-BFBF6C623A45}">
      <dgm:prSet/>
      <dgm:spPr/>
      <dgm:t>
        <a:bodyPr/>
        <a:lstStyle/>
        <a:p>
          <a:endParaRPr lang="it-IT"/>
        </a:p>
      </dgm:t>
    </dgm:pt>
    <dgm:pt modelId="{FFA65E26-F8F6-404E-831B-25E6D48804FD}" type="pres">
      <dgm:prSet presAssocID="{BF6235B0-823D-4332-853B-CBBA5208DF0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657D73C-5D0B-41A9-9C44-B816BFF77FF8}" type="pres">
      <dgm:prSet presAssocID="{38CF59AE-418A-43E6-B81B-4C66FC167A8B}" presName="centerShape" presStyleLbl="node0" presStyleIdx="0" presStyleCnt="1"/>
      <dgm:spPr/>
    </dgm:pt>
    <dgm:pt modelId="{0D5F97D6-6C11-401F-A55F-9A3AB469E503}" type="pres">
      <dgm:prSet presAssocID="{F0AD30D0-C21F-4B3B-A5C9-933950FC2118}" presName="parTrans" presStyleLbl="bgSibTrans2D1" presStyleIdx="0" presStyleCnt="3"/>
      <dgm:spPr/>
    </dgm:pt>
    <dgm:pt modelId="{80086BA5-CC23-4164-A54F-EFCB7304D4B1}" type="pres">
      <dgm:prSet presAssocID="{CFFA51C0-6E4C-4865-A914-F0808BC481A5}" presName="node" presStyleLbl="node1" presStyleIdx="0" presStyleCnt="3" custScaleY="110098">
        <dgm:presLayoutVars>
          <dgm:bulletEnabled val="1"/>
        </dgm:presLayoutVars>
      </dgm:prSet>
      <dgm:spPr/>
    </dgm:pt>
    <dgm:pt modelId="{BA896A56-8E47-4FE6-B715-DD4806817780}" type="pres">
      <dgm:prSet presAssocID="{0FECF791-B805-4CB7-8707-05D8EE48E25F}" presName="parTrans" presStyleLbl="bgSibTrans2D1" presStyleIdx="1" presStyleCnt="3"/>
      <dgm:spPr/>
    </dgm:pt>
    <dgm:pt modelId="{43BABECB-03AE-4E3B-839C-C3AB3C25EE3E}" type="pres">
      <dgm:prSet presAssocID="{FBC3E3CC-F1B7-4707-8F1C-C5B1ABB70D99}" presName="node" presStyleLbl="node1" presStyleIdx="1" presStyleCnt="3">
        <dgm:presLayoutVars>
          <dgm:bulletEnabled val="1"/>
        </dgm:presLayoutVars>
      </dgm:prSet>
      <dgm:spPr/>
    </dgm:pt>
    <dgm:pt modelId="{4043B993-1D3A-459C-9CFB-102739D88BE6}" type="pres">
      <dgm:prSet presAssocID="{35586A47-325D-4238-B649-8A76D5AFAE9D}" presName="parTrans" presStyleLbl="bgSibTrans2D1" presStyleIdx="2" presStyleCnt="3"/>
      <dgm:spPr/>
    </dgm:pt>
    <dgm:pt modelId="{D27B6198-674E-4AC8-878D-A94ED2AC15ED}" type="pres">
      <dgm:prSet presAssocID="{ABBF16B2-C91A-4E61-A7C8-041A074012F4}" presName="node" presStyleLbl="node1" presStyleIdx="2" presStyleCnt="3" custScaleX="115181">
        <dgm:presLayoutVars>
          <dgm:bulletEnabled val="1"/>
        </dgm:presLayoutVars>
      </dgm:prSet>
      <dgm:spPr/>
    </dgm:pt>
  </dgm:ptLst>
  <dgm:cxnLst>
    <dgm:cxn modelId="{66374A0C-6D7B-4B93-96DA-7433C5F50F16}" type="presOf" srcId="{35586A47-325D-4238-B649-8A76D5AFAE9D}" destId="{4043B993-1D3A-459C-9CFB-102739D88BE6}" srcOrd="0" destOrd="0" presId="urn:microsoft.com/office/officeart/2005/8/layout/radial4"/>
    <dgm:cxn modelId="{3E306431-A986-45B9-87CC-E82CA249A939}" type="presOf" srcId="{38CF59AE-418A-43E6-B81B-4C66FC167A8B}" destId="{C657D73C-5D0B-41A9-9C44-B816BFF77FF8}" srcOrd="0" destOrd="0" presId="urn:microsoft.com/office/officeart/2005/8/layout/radial4"/>
    <dgm:cxn modelId="{6787B36F-95C8-43F6-B79D-1A4564A2CBB5}" type="presOf" srcId="{0FECF791-B805-4CB7-8707-05D8EE48E25F}" destId="{BA896A56-8E47-4FE6-B715-DD4806817780}" srcOrd="0" destOrd="0" presId="urn:microsoft.com/office/officeart/2005/8/layout/radial4"/>
    <dgm:cxn modelId="{23E5927C-ACCD-4954-8B66-6D7571B0D290}" srcId="{BF6235B0-823D-4332-853B-CBBA5208DF01}" destId="{38CF59AE-418A-43E6-B81B-4C66FC167A8B}" srcOrd="0" destOrd="0" parTransId="{B862838F-B91B-4D42-8E88-F96C2E024EEC}" sibTransId="{5FEB226A-4B1F-41D1-9168-0370BF0AFFA1}"/>
    <dgm:cxn modelId="{0A78587D-B254-4787-BFFE-3BA59FBB5B9E}" type="presOf" srcId="{BF6235B0-823D-4332-853B-CBBA5208DF01}" destId="{FFA65E26-F8F6-404E-831B-25E6D48804FD}" srcOrd="0" destOrd="0" presId="urn:microsoft.com/office/officeart/2005/8/layout/radial4"/>
    <dgm:cxn modelId="{78B1EB84-D2B3-45B8-A04D-BFBF6C623A45}" srcId="{38CF59AE-418A-43E6-B81B-4C66FC167A8B}" destId="{ABBF16B2-C91A-4E61-A7C8-041A074012F4}" srcOrd="2" destOrd="0" parTransId="{35586A47-325D-4238-B649-8A76D5AFAE9D}" sibTransId="{6880C6C0-CF15-4CEB-A35A-573B21CB02C6}"/>
    <dgm:cxn modelId="{A773179F-C9B5-4B94-A58C-BF4F018AFDB3}" srcId="{38CF59AE-418A-43E6-B81B-4C66FC167A8B}" destId="{FBC3E3CC-F1B7-4707-8F1C-C5B1ABB70D99}" srcOrd="1" destOrd="0" parTransId="{0FECF791-B805-4CB7-8707-05D8EE48E25F}" sibTransId="{5B992121-A3F8-4B2E-9AB4-8F577312B240}"/>
    <dgm:cxn modelId="{4062F8BB-3DB9-4AAD-8DD1-B28A07F8BCB2}" type="presOf" srcId="{CFFA51C0-6E4C-4865-A914-F0808BC481A5}" destId="{80086BA5-CC23-4164-A54F-EFCB7304D4B1}" srcOrd="0" destOrd="0" presId="urn:microsoft.com/office/officeart/2005/8/layout/radial4"/>
    <dgm:cxn modelId="{BE8DECC3-4F41-4985-875B-638255658F8B}" type="presOf" srcId="{F0AD30D0-C21F-4B3B-A5C9-933950FC2118}" destId="{0D5F97D6-6C11-401F-A55F-9A3AB469E503}" srcOrd="0" destOrd="0" presId="urn:microsoft.com/office/officeart/2005/8/layout/radial4"/>
    <dgm:cxn modelId="{10A6E4E5-25D1-465C-BE1B-3FDB16FC7D8E}" type="presOf" srcId="{FBC3E3CC-F1B7-4707-8F1C-C5B1ABB70D99}" destId="{43BABECB-03AE-4E3B-839C-C3AB3C25EE3E}" srcOrd="0" destOrd="0" presId="urn:microsoft.com/office/officeart/2005/8/layout/radial4"/>
    <dgm:cxn modelId="{5FD7ECF5-D813-4EBA-A5F6-7385D9C7902F}" type="presOf" srcId="{ABBF16B2-C91A-4E61-A7C8-041A074012F4}" destId="{D27B6198-674E-4AC8-878D-A94ED2AC15ED}" srcOrd="0" destOrd="0" presId="urn:microsoft.com/office/officeart/2005/8/layout/radial4"/>
    <dgm:cxn modelId="{E1EC79FC-7F9E-46F6-BC38-A4B5159E9A8A}" srcId="{38CF59AE-418A-43E6-B81B-4C66FC167A8B}" destId="{CFFA51C0-6E4C-4865-A914-F0808BC481A5}" srcOrd="0" destOrd="0" parTransId="{F0AD30D0-C21F-4B3B-A5C9-933950FC2118}" sibTransId="{F6C7DAD7-5FB3-4AC4-B55D-0A5BE8A4A93D}"/>
    <dgm:cxn modelId="{6AB5769C-A25C-4E9A-B868-267DCDBE82B1}" type="presParOf" srcId="{FFA65E26-F8F6-404E-831B-25E6D48804FD}" destId="{C657D73C-5D0B-41A9-9C44-B816BFF77FF8}" srcOrd="0" destOrd="0" presId="urn:microsoft.com/office/officeart/2005/8/layout/radial4"/>
    <dgm:cxn modelId="{4B649D7D-FCC6-436C-8DF2-0C86BBB17347}" type="presParOf" srcId="{FFA65E26-F8F6-404E-831B-25E6D48804FD}" destId="{0D5F97D6-6C11-401F-A55F-9A3AB469E503}" srcOrd="1" destOrd="0" presId="urn:microsoft.com/office/officeart/2005/8/layout/radial4"/>
    <dgm:cxn modelId="{657DE616-5D47-4BE4-B517-C55B5AA70D7A}" type="presParOf" srcId="{FFA65E26-F8F6-404E-831B-25E6D48804FD}" destId="{80086BA5-CC23-4164-A54F-EFCB7304D4B1}" srcOrd="2" destOrd="0" presId="urn:microsoft.com/office/officeart/2005/8/layout/radial4"/>
    <dgm:cxn modelId="{6BEABC99-A69D-42F9-B23B-DFC6FE82334C}" type="presParOf" srcId="{FFA65E26-F8F6-404E-831B-25E6D48804FD}" destId="{BA896A56-8E47-4FE6-B715-DD4806817780}" srcOrd="3" destOrd="0" presId="urn:microsoft.com/office/officeart/2005/8/layout/radial4"/>
    <dgm:cxn modelId="{C62DA1CC-D578-4B52-A3F9-55A63F42EDF2}" type="presParOf" srcId="{FFA65E26-F8F6-404E-831B-25E6D48804FD}" destId="{43BABECB-03AE-4E3B-839C-C3AB3C25EE3E}" srcOrd="4" destOrd="0" presId="urn:microsoft.com/office/officeart/2005/8/layout/radial4"/>
    <dgm:cxn modelId="{9881DF30-C8B5-476E-8DB1-B00C1687F700}" type="presParOf" srcId="{FFA65E26-F8F6-404E-831B-25E6D48804FD}" destId="{4043B993-1D3A-459C-9CFB-102739D88BE6}" srcOrd="5" destOrd="0" presId="urn:microsoft.com/office/officeart/2005/8/layout/radial4"/>
    <dgm:cxn modelId="{205C9A92-BA00-484D-8A2F-6E580300AAAF}" type="presParOf" srcId="{FFA65E26-F8F6-404E-831B-25E6D48804FD}" destId="{D27B6198-674E-4AC8-878D-A94ED2AC15E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765FBC-6C14-4FC8-98EF-4DDE7E2A5E5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CDEAE57-FA42-4D11-89D0-C8445C274B31}">
      <dgm:prSet phldrT="[Testo]" custT="1"/>
      <dgm:spPr>
        <a:solidFill>
          <a:srgbClr val="CCCCFF"/>
        </a:solidFill>
      </dgm:spPr>
      <dgm:t>
        <a:bodyPr/>
        <a:lstStyle/>
        <a:p>
          <a:r>
            <a:rPr lang="it-IT" sz="1800" b="1" dirty="0">
              <a:solidFill>
                <a:srgbClr val="002060"/>
              </a:solidFill>
            </a:rPr>
            <a:t>Coinvolgimento di tutto il personale nella lettura delle esigenze di sviluppo e miglioramento della scuola.</a:t>
          </a:r>
        </a:p>
      </dgm:t>
    </dgm:pt>
    <dgm:pt modelId="{6E64E7D8-D979-4D34-9E09-B1DC2F488E9B}" type="parTrans" cxnId="{4DDB1DF3-E2DD-427E-B87E-2948FB1EF889}">
      <dgm:prSet/>
      <dgm:spPr/>
      <dgm:t>
        <a:bodyPr/>
        <a:lstStyle/>
        <a:p>
          <a:endParaRPr lang="it-IT"/>
        </a:p>
      </dgm:t>
    </dgm:pt>
    <dgm:pt modelId="{74A4EAA9-D865-42F0-B1B2-21ED17320FAF}" type="sibTrans" cxnId="{4DDB1DF3-E2DD-427E-B87E-2948FB1EF889}">
      <dgm:prSet/>
      <dgm:spPr/>
      <dgm:t>
        <a:bodyPr/>
        <a:lstStyle/>
        <a:p>
          <a:endParaRPr lang="it-IT"/>
        </a:p>
      </dgm:t>
    </dgm:pt>
    <dgm:pt modelId="{5DCB75F6-4332-456F-84EB-43713D1F01AD}">
      <dgm:prSet phldrT="[Testo]" custT="1"/>
      <dgm:spPr>
        <a:solidFill>
          <a:srgbClr val="A9CBE9"/>
        </a:solidFill>
      </dgm:spPr>
      <dgm:t>
        <a:bodyPr/>
        <a:lstStyle/>
        <a:p>
          <a:r>
            <a:rPr lang="it-IT" sz="2000" b="1" dirty="0">
              <a:solidFill>
                <a:srgbClr val="002060"/>
              </a:solidFill>
            </a:rPr>
            <a:t>Adozione di scelte  coerenti con gli obiettivi del PTOF.</a:t>
          </a:r>
        </a:p>
      </dgm:t>
    </dgm:pt>
    <dgm:pt modelId="{F205C121-1A52-49A1-A785-2C4726535353}" type="parTrans" cxnId="{EEC78379-5044-4EC0-BA4F-6E687C20FCAD}">
      <dgm:prSet/>
      <dgm:spPr/>
      <dgm:t>
        <a:bodyPr/>
        <a:lstStyle/>
        <a:p>
          <a:endParaRPr lang="it-IT"/>
        </a:p>
      </dgm:t>
    </dgm:pt>
    <dgm:pt modelId="{C579B712-2579-4AAF-9ED8-914F166C3FF0}" type="sibTrans" cxnId="{EEC78379-5044-4EC0-BA4F-6E687C20FCAD}">
      <dgm:prSet/>
      <dgm:spPr/>
      <dgm:t>
        <a:bodyPr/>
        <a:lstStyle/>
        <a:p>
          <a:endParaRPr lang="it-IT"/>
        </a:p>
      </dgm:t>
    </dgm:pt>
    <dgm:pt modelId="{22385CB9-BB8E-4DBE-822E-35DF757AC54C}">
      <dgm:prSet phldrT="[Testo]" custT="1"/>
      <dgm:spPr>
        <a:solidFill>
          <a:srgbClr val="73A9DB"/>
        </a:solidFill>
      </dgm:spPr>
      <dgm:t>
        <a:bodyPr/>
        <a:lstStyle/>
        <a:p>
          <a:r>
            <a:rPr lang="it-IT" sz="1800" b="1" dirty="0">
              <a:solidFill>
                <a:srgbClr val="001B50"/>
              </a:solidFill>
            </a:rPr>
            <a:t>Consolidamento dello spirito di collaborazione e  condivisione tra tutti i membri della comunità professionale.</a:t>
          </a:r>
        </a:p>
      </dgm:t>
    </dgm:pt>
    <dgm:pt modelId="{3BBB35D9-2841-45DF-A44D-6FA2530E5A7B}" type="parTrans" cxnId="{CAECBF70-99BF-4C45-BEC2-4E5CCCFE6E6A}">
      <dgm:prSet/>
      <dgm:spPr/>
      <dgm:t>
        <a:bodyPr/>
        <a:lstStyle/>
        <a:p>
          <a:endParaRPr lang="it-IT"/>
        </a:p>
      </dgm:t>
    </dgm:pt>
    <dgm:pt modelId="{4B7DADAE-8E49-42C0-AD32-1EB064A243CA}" type="sibTrans" cxnId="{CAECBF70-99BF-4C45-BEC2-4E5CCCFE6E6A}">
      <dgm:prSet/>
      <dgm:spPr/>
      <dgm:t>
        <a:bodyPr/>
        <a:lstStyle/>
        <a:p>
          <a:endParaRPr lang="it-IT"/>
        </a:p>
      </dgm:t>
    </dgm:pt>
    <dgm:pt modelId="{E6384037-31D0-400A-9F92-FC2694CFF9D0}" type="pres">
      <dgm:prSet presAssocID="{F1765FBC-6C14-4FC8-98EF-4DDE7E2A5E56}" presName="rootnode" presStyleCnt="0">
        <dgm:presLayoutVars>
          <dgm:chMax/>
          <dgm:chPref/>
          <dgm:dir/>
          <dgm:animLvl val="lvl"/>
        </dgm:presLayoutVars>
      </dgm:prSet>
      <dgm:spPr/>
    </dgm:pt>
    <dgm:pt modelId="{84D95005-192A-4E49-A68F-63222C2372AA}" type="pres">
      <dgm:prSet presAssocID="{6CDEAE57-FA42-4D11-89D0-C8445C274B31}" presName="composite" presStyleCnt="0"/>
      <dgm:spPr/>
    </dgm:pt>
    <dgm:pt modelId="{2EC74B53-51E2-40C6-A0C1-B9C3B12F5C7D}" type="pres">
      <dgm:prSet presAssocID="{6CDEAE57-FA42-4D11-89D0-C8445C274B31}" presName="bentUpArrow1" presStyleLbl="alignImgPlace1" presStyleIdx="0" presStyleCnt="2"/>
      <dgm:spPr/>
    </dgm:pt>
    <dgm:pt modelId="{2A603FD0-B516-4220-8635-1E2B19C81FFD}" type="pres">
      <dgm:prSet presAssocID="{6CDEAE57-FA42-4D11-89D0-C8445C274B31}" presName="ParentText" presStyleLbl="node1" presStyleIdx="0" presStyleCnt="3" custScaleX="157259">
        <dgm:presLayoutVars>
          <dgm:chMax val="1"/>
          <dgm:chPref val="1"/>
          <dgm:bulletEnabled val="1"/>
        </dgm:presLayoutVars>
      </dgm:prSet>
      <dgm:spPr/>
    </dgm:pt>
    <dgm:pt modelId="{EE50CCF0-D21A-47A2-940C-D9653385BB1F}" type="pres">
      <dgm:prSet presAssocID="{6CDEAE57-FA42-4D11-89D0-C8445C274B31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FD61B6B1-B6A1-4167-9E7D-157D2897EB75}" type="pres">
      <dgm:prSet presAssocID="{74A4EAA9-D865-42F0-B1B2-21ED17320FAF}" presName="sibTrans" presStyleCnt="0"/>
      <dgm:spPr/>
    </dgm:pt>
    <dgm:pt modelId="{7E7ACFBA-FF54-414C-8282-B4098B20E76C}" type="pres">
      <dgm:prSet presAssocID="{5DCB75F6-4332-456F-84EB-43713D1F01AD}" presName="composite" presStyleCnt="0"/>
      <dgm:spPr/>
    </dgm:pt>
    <dgm:pt modelId="{DF098AF0-3DFD-4F2C-B0D6-3B0FCAD859EC}" type="pres">
      <dgm:prSet presAssocID="{5DCB75F6-4332-456F-84EB-43713D1F01AD}" presName="bentUpArrow1" presStyleLbl="alignImgPlace1" presStyleIdx="1" presStyleCnt="2" custLinFactNeighborX="-21292" custLinFactNeighborY="-2617"/>
      <dgm:spPr/>
    </dgm:pt>
    <dgm:pt modelId="{0C2E208C-FE10-489E-9B94-B017946A9B61}" type="pres">
      <dgm:prSet presAssocID="{5DCB75F6-4332-456F-84EB-43713D1F01AD}" presName="ParentText" presStyleLbl="node1" presStyleIdx="1" presStyleCnt="3" custScaleX="187176">
        <dgm:presLayoutVars>
          <dgm:chMax val="1"/>
          <dgm:chPref val="1"/>
          <dgm:bulletEnabled val="1"/>
        </dgm:presLayoutVars>
      </dgm:prSet>
      <dgm:spPr/>
    </dgm:pt>
    <dgm:pt modelId="{D4206462-56F0-4D1A-B993-013F18095AF3}" type="pres">
      <dgm:prSet presAssocID="{5DCB75F6-4332-456F-84EB-43713D1F01AD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7ABD7465-57BD-4E3C-907B-5E3B9AC03039}" type="pres">
      <dgm:prSet presAssocID="{C579B712-2579-4AAF-9ED8-914F166C3FF0}" presName="sibTrans" presStyleCnt="0"/>
      <dgm:spPr/>
    </dgm:pt>
    <dgm:pt modelId="{29F6347D-D954-4E39-94E6-01577B2F4AF6}" type="pres">
      <dgm:prSet presAssocID="{22385CB9-BB8E-4DBE-822E-35DF757AC54C}" presName="composite" presStyleCnt="0"/>
      <dgm:spPr/>
    </dgm:pt>
    <dgm:pt modelId="{188089F1-FF20-4EC1-B5CB-23B8A135E8FE}" type="pres">
      <dgm:prSet presAssocID="{22385CB9-BB8E-4DBE-822E-35DF757AC54C}" presName="ParentText" presStyleLbl="node1" presStyleIdx="2" presStyleCnt="3" custScaleX="152025">
        <dgm:presLayoutVars>
          <dgm:chMax val="1"/>
          <dgm:chPref val="1"/>
          <dgm:bulletEnabled val="1"/>
        </dgm:presLayoutVars>
      </dgm:prSet>
      <dgm:spPr/>
    </dgm:pt>
  </dgm:ptLst>
  <dgm:cxnLst>
    <dgm:cxn modelId="{9CC2FD10-ACC4-4ADD-A2DF-96B9310A2193}" type="presOf" srcId="{5DCB75F6-4332-456F-84EB-43713D1F01AD}" destId="{0C2E208C-FE10-489E-9B94-B017946A9B61}" srcOrd="0" destOrd="0" presId="urn:microsoft.com/office/officeart/2005/8/layout/StepDownProcess"/>
    <dgm:cxn modelId="{DD5F8E18-D321-4CB7-AEB9-3B15706913C8}" type="presOf" srcId="{22385CB9-BB8E-4DBE-822E-35DF757AC54C}" destId="{188089F1-FF20-4EC1-B5CB-23B8A135E8FE}" srcOrd="0" destOrd="0" presId="urn:microsoft.com/office/officeart/2005/8/layout/StepDownProcess"/>
    <dgm:cxn modelId="{CAECBF70-99BF-4C45-BEC2-4E5CCCFE6E6A}" srcId="{F1765FBC-6C14-4FC8-98EF-4DDE7E2A5E56}" destId="{22385CB9-BB8E-4DBE-822E-35DF757AC54C}" srcOrd="2" destOrd="0" parTransId="{3BBB35D9-2841-45DF-A44D-6FA2530E5A7B}" sibTransId="{4B7DADAE-8E49-42C0-AD32-1EB064A243CA}"/>
    <dgm:cxn modelId="{EEC78379-5044-4EC0-BA4F-6E687C20FCAD}" srcId="{F1765FBC-6C14-4FC8-98EF-4DDE7E2A5E56}" destId="{5DCB75F6-4332-456F-84EB-43713D1F01AD}" srcOrd="1" destOrd="0" parTransId="{F205C121-1A52-49A1-A785-2C4726535353}" sibTransId="{C579B712-2579-4AAF-9ED8-914F166C3FF0}"/>
    <dgm:cxn modelId="{8A41E0A7-7AB3-414E-8E1D-4E1E9BA214DD}" type="presOf" srcId="{F1765FBC-6C14-4FC8-98EF-4DDE7E2A5E56}" destId="{E6384037-31D0-400A-9F92-FC2694CFF9D0}" srcOrd="0" destOrd="0" presId="urn:microsoft.com/office/officeart/2005/8/layout/StepDownProcess"/>
    <dgm:cxn modelId="{4DDB1DF3-E2DD-427E-B87E-2948FB1EF889}" srcId="{F1765FBC-6C14-4FC8-98EF-4DDE7E2A5E56}" destId="{6CDEAE57-FA42-4D11-89D0-C8445C274B31}" srcOrd="0" destOrd="0" parTransId="{6E64E7D8-D979-4D34-9E09-B1DC2F488E9B}" sibTransId="{74A4EAA9-D865-42F0-B1B2-21ED17320FAF}"/>
    <dgm:cxn modelId="{DA3DC2F5-0D7A-4F5C-BECF-78051E52706E}" type="presOf" srcId="{6CDEAE57-FA42-4D11-89D0-C8445C274B31}" destId="{2A603FD0-B516-4220-8635-1E2B19C81FFD}" srcOrd="0" destOrd="0" presId="urn:microsoft.com/office/officeart/2005/8/layout/StepDownProcess"/>
    <dgm:cxn modelId="{113988D7-C746-4EE3-8F5E-D50F358EEE11}" type="presParOf" srcId="{E6384037-31D0-400A-9F92-FC2694CFF9D0}" destId="{84D95005-192A-4E49-A68F-63222C2372AA}" srcOrd="0" destOrd="0" presId="urn:microsoft.com/office/officeart/2005/8/layout/StepDownProcess"/>
    <dgm:cxn modelId="{EB67E5DE-D5E0-43C1-9BB5-431D9CF31020}" type="presParOf" srcId="{84D95005-192A-4E49-A68F-63222C2372AA}" destId="{2EC74B53-51E2-40C6-A0C1-B9C3B12F5C7D}" srcOrd="0" destOrd="0" presId="urn:microsoft.com/office/officeart/2005/8/layout/StepDownProcess"/>
    <dgm:cxn modelId="{9284DEF6-EF8D-4C41-BEDC-A07ADDDDEC2D}" type="presParOf" srcId="{84D95005-192A-4E49-A68F-63222C2372AA}" destId="{2A603FD0-B516-4220-8635-1E2B19C81FFD}" srcOrd="1" destOrd="0" presId="urn:microsoft.com/office/officeart/2005/8/layout/StepDownProcess"/>
    <dgm:cxn modelId="{363C4027-4E8D-41AE-AB12-5F748710121D}" type="presParOf" srcId="{84D95005-192A-4E49-A68F-63222C2372AA}" destId="{EE50CCF0-D21A-47A2-940C-D9653385BB1F}" srcOrd="2" destOrd="0" presId="urn:microsoft.com/office/officeart/2005/8/layout/StepDownProcess"/>
    <dgm:cxn modelId="{4F59872D-2A3F-4B24-B0BB-843BAEB16B84}" type="presParOf" srcId="{E6384037-31D0-400A-9F92-FC2694CFF9D0}" destId="{FD61B6B1-B6A1-4167-9E7D-157D2897EB75}" srcOrd="1" destOrd="0" presId="urn:microsoft.com/office/officeart/2005/8/layout/StepDownProcess"/>
    <dgm:cxn modelId="{3F688E97-1A0F-4C45-BDA7-2DE0E6B6B79B}" type="presParOf" srcId="{E6384037-31D0-400A-9F92-FC2694CFF9D0}" destId="{7E7ACFBA-FF54-414C-8282-B4098B20E76C}" srcOrd="2" destOrd="0" presId="urn:microsoft.com/office/officeart/2005/8/layout/StepDownProcess"/>
    <dgm:cxn modelId="{7934E16B-4613-45EE-9D88-9B7A48710EC5}" type="presParOf" srcId="{7E7ACFBA-FF54-414C-8282-B4098B20E76C}" destId="{DF098AF0-3DFD-4F2C-B0D6-3B0FCAD859EC}" srcOrd="0" destOrd="0" presId="urn:microsoft.com/office/officeart/2005/8/layout/StepDownProcess"/>
    <dgm:cxn modelId="{28583265-56D8-4B5D-8085-75A898A20B93}" type="presParOf" srcId="{7E7ACFBA-FF54-414C-8282-B4098B20E76C}" destId="{0C2E208C-FE10-489E-9B94-B017946A9B61}" srcOrd="1" destOrd="0" presId="urn:microsoft.com/office/officeart/2005/8/layout/StepDownProcess"/>
    <dgm:cxn modelId="{A0D59E19-2068-4FEF-ABF2-6F9A0BE03FB4}" type="presParOf" srcId="{7E7ACFBA-FF54-414C-8282-B4098B20E76C}" destId="{D4206462-56F0-4D1A-B993-013F18095AF3}" srcOrd="2" destOrd="0" presId="urn:microsoft.com/office/officeart/2005/8/layout/StepDownProcess"/>
    <dgm:cxn modelId="{12F5C94F-EF3A-444F-88DB-6EC014AA7369}" type="presParOf" srcId="{E6384037-31D0-400A-9F92-FC2694CFF9D0}" destId="{7ABD7465-57BD-4E3C-907B-5E3B9AC03039}" srcOrd="3" destOrd="0" presId="urn:microsoft.com/office/officeart/2005/8/layout/StepDownProcess"/>
    <dgm:cxn modelId="{09A81989-3C6B-4175-8F28-A84896C2E172}" type="presParOf" srcId="{E6384037-31D0-400A-9F92-FC2694CFF9D0}" destId="{29F6347D-D954-4E39-94E6-01577B2F4AF6}" srcOrd="4" destOrd="0" presId="urn:microsoft.com/office/officeart/2005/8/layout/StepDownProcess"/>
    <dgm:cxn modelId="{CC17052A-9FCD-4972-BAA5-E62A0E91211F}" type="presParOf" srcId="{29F6347D-D954-4E39-94E6-01577B2F4AF6}" destId="{188089F1-FF20-4EC1-B5CB-23B8A135E8F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21DC6E-BA35-4082-B406-4700AAB8DFD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B405E65-D3FA-4757-83BE-C1DCF52B90B9}">
      <dgm:prSet phldrT="[Testo]"/>
      <dgm:spPr/>
      <dgm:t>
        <a:bodyPr/>
        <a:lstStyle/>
        <a:p>
          <a:r>
            <a:rPr lang="it-IT" dirty="0"/>
            <a:t>assicurare interventi formativi in presenza </a:t>
          </a:r>
        </a:p>
      </dgm:t>
    </dgm:pt>
    <dgm:pt modelId="{256D3DB5-306A-4308-8B9D-54191E0275C0}" type="parTrans" cxnId="{444B1051-CB0F-41E4-9770-A948E84C5246}">
      <dgm:prSet/>
      <dgm:spPr/>
      <dgm:t>
        <a:bodyPr/>
        <a:lstStyle/>
        <a:p>
          <a:endParaRPr lang="it-IT"/>
        </a:p>
      </dgm:t>
    </dgm:pt>
    <dgm:pt modelId="{FA61E923-4266-4064-A6B9-E3A0600AA5D8}" type="sibTrans" cxnId="{444B1051-CB0F-41E4-9770-A948E84C5246}">
      <dgm:prSet/>
      <dgm:spPr/>
      <dgm:t>
        <a:bodyPr/>
        <a:lstStyle/>
        <a:p>
          <a:endParaRPr lang="it-IT"/>
        </a:p>
      </dgm:t>
    </dgm:pt>
    <dgm:pt modelId="{7EA9AE41-0100-4D70-A95B-CEE3F0F02479}">
      <dgm:prSet phldrT="[Testo]"/>
      <dgm:spPr/>
      <dgm:t>
        <a:bodyPr/>
        <a:lstStyle/>
        <a:p>
          <a:r>
            <a:rPr lang="it-IT" dirty="0"/>
            <a:t>assicurare una  prolungata attività di tutoraggio </a:t>
          </a:r>
        </a:p>
      </dgm:t>
    </dgm:pt>
    <dgm:pt modelId="{CC07EC7A-0AA2-4E76-B566-676F935C6DE5}" type="parTrans" cxnId="{925C12AD-25DB-4053-A50D-624CE5784859}">
      <dgm:prSet/>
      <dgm:spPr/>
      <dgm:t>
        <a:bodyPr/>
        <a:lstStyle/>
        <a:p>
          <a:endParaRPr lang="it-IT"/>
        </a:p>
      </dgm:t>
    </dgm:pt>
    <dgm:pt modelId="{F4D3FEF3-2A65-4118-BD9B-ABBD30956108}" type="sibTrans" cxnId="{925C12AD-25DB-4053-A50D-624CE5784859}">
      <dgm:prSet/>
      <dgm:spPr/>
      <dgm:t>
        <a:bodyPr/>
        <a:lstStyle/>
        <a:p>
          <a:endParaRPr lang="it-IT"/>
        </a:p>
      </dgm:t>
    </dgm:pt>
    <dgm:pt modelId="{F28CB7C1-DF90-4C7F-B8AA-43C8EE5E6B59}" type="pres">
      <dgm:prSet presAssocID="{A421DC6E-BA35-4082-B406-4700AAB8DFDE}" presName="linearFlow" presStyleCnt="0">
        <dgm:presLayoutVars>
          <dgm:dir/>
          <dgm:resizeHandles val="exact"/>
        </dgm:presLayoutVars>
      </dgm:prSet>
      <dgm:spPr/>
    </dgm:pt>
    <dgm:pt modelId="{9FBC0C98-706F-4C97-A027-3D67CEFCE90C}" type="pres">
      <dgm:prSet presAssocID="{1B405E65-D3FA-4757-83BE-C1DCF52B90B9}" presName="composite" presStyleCnt="0"/>
      <dgm:spPr/>
    </dgm:pt>
    <dgm:pt modelId="{B454BD22-76D4-49BF-8A01-3811FA7FB05A}" type="pres">
      <dgm:prSet presAssocID="{1B405E65-D3FA-4757-83BE-C1DCF52B90B9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290AEF58-C5BC-49F9-8D04-11F845595CCB}" type="pres">
      <dgm:prSet presAssocID="{1B405E65-D3FA-4757-83BE-C1DCF52B90B9}" presName="txShp" presStyleLbl="node1" presStyleIdx="0" presStyleCnt="2">
        <dgm:presLayoutVars>
          <dgm:bulletEnabled val="1"/>
        </dgm:presLayoutVars>
      </dgm:prSet>
      <dgm:spPr/>
    </dgm:pt>
    <dgm:pt modelId="{36FBB445-A8D2-459F-B991-0EB800BE2C4B}" type="pres">
      <dgm:prSet presAssocID="{FA61E923-4266-4064-A6B9-E3A0600AA5D8}" presName="spacing" presStyleCnt="0"/>
      <dgm:spPr/>
    </dgm:pt>
    <dgm:pt modelId="{826E4397-4158-4217-BEC3-4FECD210C1D8}" type="pres">
      <dgm:prSet presAssocID="{7EA9AE41-0100-4D70-A95B-CEE3F0F02479}" presName="composite" presStyleCnt="0"/>
      <dgm:spPr/>
    </dgm:pt>
    <dgm:pt modelId="{61815C78-A1A5-49D7-AD57-C8D088D26325}" type="pres">
      <dgm:prSet presAssocID="{7EA9AE41-0100-4D70-A95B-CEE3F0F02479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B88EF417-A0FE-4CFA-9FE9-4E73BF13B381}" type="pres">
      <dgm:prSet presAssocID="{7EA9AE41-0100-4D70-A95B-CEE3F0F02479}" presName="txShp" presStyleLbl="node1" presStyleIdx="1" presStyleCnt="2">
        <dgm:presLayoutVars>
          <dgm:bulletEnabled val="1"/>
        </dgm:presLayoutVars>
      </dgm:prSet>
      <dgm:spPr/>
    </dgm:pt>
  </dgm:ptLst>
  <dgm:cxnLst>
    <dgm:cxn modelId="{444B1051-CB0F-41E4-9770-A948E84C5246}" srcId="{A421DC6E-BA35-4082-B406-4700AAB8DFDE}" destId="{1B405E65-D3FA-4757-83BE-C1DCF52B90B9}" srcOrd="0" destOrd="0" parTransId="{256D3DB5-306A-4308-8B9D-54191E0275C0}" sibTransId="{FA61E923-4266-4064-A6B9-E3A0600AA5D8}"/>
    <dgm:cxn modelId="{39FBBF8B-F795-402B-89F2-6AA8C299A418}" type="presOf" srcId="{1B405E65-D3FA-4757-83BE-C1DCF52B90B9}" destId="{290AEF58-C5BC-49F9-8D04-11F845595CCB}" srcOrd="0" destOrd="0" presId="urn:microsoft.com/office/officeart/2005/8/layout/vList3"/>
    <dgm:cxn modelId="{925C12AD-25DB-4053-A50D-624CE5784859}" srcId="{A421DC6E-BA35-4082-B406-4700AAB8DFDE}" destId="{7EA9AE41-0100-4D70-A95B-CEE3F0F02479}" srcOrd="1" destOrd="0" parTransId="{CC07EC7A-0AA2-4E76-B566-676F935C6DE5}" sibTransId="{F4D3FEF3-2A65-4118-BD9B-ABBD30956108}"/>
    <dgm:cxn modelId="{5231F5D1-BA70-41CC-B5D5-BF10AC3564EE}" type="presOf" srcId="{7EA9AE41-0100-4D70-A95B-CEE3F0F02479}" destId="{B88EF417-A0FE-4CFA-9FE9-4E73BF13B381}" srcOrd="0" destOrd="0" presId="urn:microsoft.com/office/officeart/2005/8/layout/vList3"/>
    <dgm:cxn modelId="{91DA18DF-BBC7-40D5-977B-7C11238A048F}" type="presOf" srcId="{A421DC6E-BA35-4082-B406-4700AAB8DFDE}" destId="{F28CB7C1-DF90-4C7F-B8AA-43C8EE5E6B59}" srcOrd="0" destOrd="0" presId="urn:microsoft.com/office/officeart/2005/8/layout/vList3"/>
    <dgm:cxn modelId="{A1858C0D-8803-452F-8FFB-8F4F6F817565}" type="presParOf" srcId="{F28CB7C1-DF90-4C7F-B8AA-43C8EE5E6B59}" destId="{9FBC0C98-706F-4C97-A027-3D67CEFCE90C}" srcOrd="0" destOrd="0" presId="urn:microsoft.com/office/officeart/2005/8/layout/vList3"/>
    <dgm:cxn modelId="{687EE041-D933-40A9-97AD-23D0F2427F31}" type="presParOf" srcId="{9FBC0C98-706F-4C97-A027-3D67CEFCE90C}" destId="{B454BD22-76D4-49BF-8A01-3811FA7FB05A}" srcOrd="0" destOrd="0" presId="urn:microsoft.com/office/officeart/2005/8/layout/vList3"/>
    <dgm:cxn modelId="{6587119A-6AA5-4453-A62C-615669F6A12B}" type="presParOf" srcId="{9FBC0C98-706F-4C97-A027-3D67CEFCE90C}" destId="{290AEF58-C5BC-49F9-8D04-11F845595CCB}" srcOrd="1" destOrd="0" presId="urn:microsoft.com/office/officeart/2005/8/layout/vList3"/>
    <dgm:cxn modelId="{527D6C4A-28BF-45C2-95A1-23D4785BE7AC}" type="presParOf" srcId="{F28CB7C1-DF90-4C7F-B8AA-43C8EE5E6B59}" destId="{36FBB445-A8D2-459F-B991-0EB800BE2C4B}" srcOrd="1" destOrd="0" presId="urn:microsoft.com/office/officeart/2005/8/layout/vList3"/>
    <dgm:cxn modelId="{E972DC0D-EB6C-4670-906E-4BC246C790BB}" type="presParOf" srcId="{F28CB7C1-DF90-4C7F-B8AA-43C8EE5E6B59}" destId="{826E4397-4158-4217-BEC3-4FECD210C1D8}" srcOrd="2" destOrd="0" presId="urn:microsoft.com/office/officeart/2005/8/layout/vList3"/>
    <dgm:cxn modelId="{CC9EBBE0-4051-4495-8DF6-E7D41D2C1A80}" type="presParOf" srcId="{826E4397-4158-4217-BEC3-4FECD210C1D8}" destId="{61815C78-A1A5-49D7-AD57-C8D088D26325}" srcOrd="0" destOrd="0" presId="urn:microsoft.com/office/officeart/2005/8/layout/vList3"/>
    <dgm:cxn modelId="{4974895D-269C-419A-A306-4A26AA9ED1F4}" type="presParOf" srcId="{826E4397-4158-4217-BEC3-4FECD210C1D8}" destId="{B88EF417-A0FE-4CFA-9FE9-4E73BF13B3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25244A-0891-40C1-924D-ACDD5709318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F9B2602-6B72-4D5E-8D4C-5C97CA7580A0}">
      <dgm:prSet phldrT="[Testo]"/>
      <dgm:spPr/>
      <dgm:t>
        <a:bodyPr/>
        <a:lstStyle/>
        <a:p>
          <a:r>
            <a:rPr lang="it-IT" dirty="0"/>
            <a:t>10 h</a:t>
          </a:r>
        </a:p>
      </dgm:t>
    </dgm:pt>
    <dgm:pt modelId="{FFE05008-4CC4-4470-9F7F-69246D5976AB}" type="parTrans" cxnId="{5D75C94B-33E9-41DE-92AA-1F462962A4B0}">
      <dgm:prSet/>
      <dgm:spPr/>
      <dgm:t>
        <a:bodyPr/>
        <a:lstStyle/>
        <a:p>
          <a:endParaRPr lang="it-IT"/>
        </a:p>
      </dgm:t>
    </dgm:pt>
    <dgm:pt modelId="{8850BA08-CF8F-445C-8B02-7368AE1E17E9}" type="sibTrans" cxnId="{5D75C94B-33E9-41DE-92AA-1F462962A4B0}">
      <dgm:prSet/>
      <dgm:spPr/>
      <dgm:t>
        <a:bodyPr/>
        <a:lstStyle/>
        <a:p>
          <a:endParaRPr lang="it-IT"/>
        </a:p>
      </dgm:t>
    </dgm:pt>
    <dgm:pt modelId="{3D4338F0-775F-441E-BC71-EC962B60C3A5}">
      <dgm:prSet phldrT="[Testo]"/>
      <dgm:spPr/>
      <dgm:t>
        <a:bodyPr/>
        <a:lstStyle/>
        <a:p>
          <a:r>
            <a:rPr lang="it-IT" dirty="0"/>
            <a:t>Attività formative in presenza</a:t>
          </a:r>
        </a:p>
      </dgm:t>
    </dgm:pt>
    <dgm:pt modelId="{E2FD54F8-37FF-4B41-9D58-16A1306F6A5C}" type="parTrans" cxnId="{1C8892A8-3337-413B-BB2E-5F0DD3B09604}">
      <dgm:prSet/>
      <dgm:spPr/>
      <dgm:t>
        <a:bodyPr/>
        <a:lstStyle/>
        <a:p>
          <a:endParaRPr lang="it-IT"/>
        </a:p>
      </dgm:t>
    </dgm:pt>
    <dgm:pt modelId="{C02F4108-8F5F-4A21-920E-DFDA289AC84E}" type="sibTrans" cxnId="{1C8892A8-3337-413B-BB2E-5F0DD3B09604}">
      <dgm:prSet/>
      <dgm:spPr/>
      <dgm:t>
        <a:bodyPr/>
        <a:lstStyle/>
        <a:p>
          <a:endParaRPr lang="it-IT"/>
        </a:p>
      </dgm:t>
    </dgm:pt>
    <dgm:pt modelId="{190BC360-46F6-4B9D-8BD4-9F551D4D7505}">
      <dgm:prSet phldrT="[Testo]"/>
      <dgm:spPr/>
      <dgm:t>
        <a:bodyPr/>
        <a:lstStyle/>
        <a:p>
          <a:r>
            <a:rPr lang="it-IT" dirty="0"/>
            <a:t>15 h</a:t>
          </a:r>
        </a:p>
      </dgm:t>
    </dgm:pt>
    <dgm:pt modelId="{8F922B6D-B237-4D90-BFDC-440B676F8910}" type="parTrans" cxnId="{C3DC5C01-7A26-46ED-A519-A4409CE2F1AA}">
      <dgm:prSet/>
      <dgm:spPr/>
      <dgm:t>
        <a:bodyPr/>
        <a:lstStyle/>
        <a:p>
          <a:endParaRPr lang="it-IT"/>
        </a:p>
      </dgm:t>
    </dgm:pt>
    <dgm:pt modelId="{CFE95CFA-F1B3-4489-9CEA-40EF57C8EBED}" type="sibTrans" cxnId="{C3DC5C01-7A26-46ED-A519-A4409CE2F1AA}">
      <dgm:prSet/>
      <dgm:spPr/>
      <dgm:t>
        <a:bodyPr/>
        <a:lstStyle/>
        <a:p>
          <a:endParaRPr lang="it-IT"/>
        </a:p>
      </dgm:t>
    </dgm:pt>
    <dgm:pt modelId="{027AD10E-85B8-4EE5-9FF6-AADDE7A6E457}">
      <dgm:prSet phldrT="[Testo]"/>
      <dgm:spPr/>
      <dgm:t>
        <a:bodyPr/>
        <a:lstStyle/>
        <a:p>
          <a:r>
            <a:rPr lang="it-IT" dirty="0"/>
            <a:t>Laboratorio presso le scuole di appartenenza</a:t>
          </a:r>
        </a:p>
      </dgm:t>
    </dgm:pt>
    <dgm:pt modelId="{2A1ABB60-3C10-4F5C-90A9-6148D4C2E5DF}" type="parTrans" cxnId="{0E45AEA5-F443-43E4-9B60-0857CC889358}">
      <dgm:prSet/>
      <dgm:spPr/>
      <dgm:t>
        <a:bodyPr/>
        <a:lstStyle/>
        <a:p>
          <a:endParaRPr lang="it-IT"/>
        </a:p>
      </dgm:t>
    </dgm:pt>
    <dgm:pt modelId="{7E4194EE-6EE8-4B2F-8ECB-79F41C948914}" type="sibTrans" cxnId="{0E45AEA5-F443-43E4-9B60-0857CC889358}">
      <dgm:prSet/>
      <dgm:spPr/>
      <dgm:t>
        <a:bodyPr/>
        <a:lstStyle/>
        <a:p>
          <a:endParaRPr lang="it-IT"/>
        </a:p>
      </dgm:t>
    </dgm:pt>
    <dgm:pt modelId="{30D8803B-0F31-44EF-882D-7D1FEF2B9CE8}" type="pres">
      <dgm:prSet presAssocID="{2925244A-0891-40C1-924D-ACDD57093184}" presName="linearFlow" presStyleCnt="0">
        <dgm:presLayoutVars>
          <dgm:dir/>
          <dgm:animLvl val="lvl"/>
          <dgm:resizeHandles val="exact"/>
        </dgm:presLayoutVars>
      </dgm:prSet>
      <dgm:spPr/>
    </dgm:pt>
    <dgm:pt modelId="{84C0CC37-41EF-4601-B5F6-6E3891EB3677}" type="pres">
      <dgm:prSet presAssocID="{3F9B2602-6B72-4D5E-8D4C-5C97CA7580A0}" presName="composite" presStyleCnt="0"/>
      <dgm:spPr/>
    </dgm:pt>
    <dgm:pt modelId="{C5F75674-7DB5-440D-B12A-12A9D77C1333}" type="pres">
      <dgm:prSet presAssocID="{3F9B2602-6B72-4D5E-8D4C-5C97CA7580A0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756D2092-B9BD-496E-B5F1-210460DDE839}" type="pres">
      <dgm:prSet presAssocID="{3F9B2602-6B72-4D5E-8D4C-5C97CA7580A0}" presName="descendantText" presStyleLbl="alignAcc1" presStyleIdx="0" presStyleCnt="2">
        <dgm:presLayoutVars>
          <dgm:bulletEnabled val="1"/>
        </dgm:presLayoutVars>
      </dgm:prSet>
      <dgm:spPr/>
    </dgm:pt>
    <dgm:pt modelId="{82AFF96F-63BD-4E60-B16B-5F32EB33B900}" type="pres">
      <dgm:prSet presAssocID="{8850BA08-CF8F-445C-8B02-7368AE1E17E9}" presName="sp" presStyleCnt="0"/>
      <dgm:spPr/>
    </dgm:pt>
    <dgm:pt modelId="{0E4042A6-A8C9-4218-A9C3-DB2E4D0B1FB0}" type="pres">
      <dgm:prSet presAssocID="{190BC360-46F6-4B9D-8BD4-9F551D4D7505}" presName="composite" presStyleCnt="0"/>
      <dgm:spPr/>
    </dgm:pt>
    <dgm:pt modelId="{17E693FA-F1BD-478F-B7F0-33999FABC26B}" type="pres">
      <dgm:prSet presAssocID="{190BC360-46F6-4B9D-8BD4-9F551D4D7505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BDA4430E-418D-4C5F-9584-48D0AEB9B1B8}" type="pres">
      <dgm:prSet presAssocID="{190BC360-46F6-4B9D-8BD4-9F551D4D7505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C3DC5C01-7A26-46ED-A519-A4409CE2F1AA}" srcId="{2925244A-0891-40C1-924D-ACDD57093184}" destId="{190BC360-46F6-4B9D-8BD4-9F551D4D7505}" srcOrd="1" destOrd="0" parTransId="{8F922B6D-B237-4D90-BFDC-440B676F8910}" sibTransId="{CFE95CFA-F1B3-4489-9CEA-40EF57C8EBED}"/>
    <dgm:cxn modelId="{F65EA62F-5762-4564-AADC-7000EB917ED9}" type="presOf" srcId="{2925244A-0891-40C1-924D-ACDD57093184}" destId="{30D8803B-0F31-44EF-882D-7D1FEF2B9CE8}" srcOrd="0" destOrd="0" presId="urn:microsoft.com/office/officeart/2005/8/layout/chevron2"/>
    <dgm:cxn modelId="{CD6F0335-04BC-4CE9-9EBF-459F3E55CD02}" type="presOf" srcId="{190BC360-46F6-4B9D-8BD4-9F551D4D7505}" destId="{17E693FA-F1BD-478F-B7F0-33999FABC26B}" srcOrd="0" destOrd="0" presId="urn:microsoft.com/office/officeart/2005/8/layout/chevron2"/>
    <dgm:cxn modelId="{5D75C94B-33E9-41DE-92AA-1F462962A4B0}" srcId="{2925244A-0891-40C1-924D-ACDD57093184}" destId="{3F9B2602-6B72-4D5E-8D4C-5C97CA7580A0}" srcOrd="0" destOrd="0" parTransId="{FFE05008-4CC4-4470-9F7F-69246D5976AB}" sibTransId="{8850BA08-CF8F-445C-8B02-7368AE1E17E9}"/>
    <dgm:cxn modelId="{C3EFFD7B-7B79-4B6D-AFE7-5DC1DBB3E3AF}" type="presOf" srcId="{3F9B2602-6B72-4D5E-8D4C-5C97CA7580A0}" destId="{C5F75674-7DB5-440D-B12A-12A9D77C1333}" srcOrd="0" destOrd="0" presId="urn:microsoft.com/office/officeart/2005/8/layout/chevron2"/>
    <dgm:cxn modelId="{1340A58D-9143-4A61-9E7B-321693D19E1B}" type="presOf" srcId="{027AD10E-85B8-4EE5-9FF6-AADDE7A6E457}" destId="{BDA4430E-418D-4C5F-9584-48D0AEB9B1B8}" srcOrd="0" destOrd="0" presId="urn:microsoft.com/office/officeart/2005/8/layout/chevron2"/>
    <dgm:cxn modelId="{0E45AEA5-F443-43E4-9B60-0857CC889358}" srcId="{190BC360-46F6-4B9D-8BD4-9F551D4D7505}" destId="{027AD10E-85B8-4EE5-9FF6-AADDE7A6E457}" srcOrd="0" destOrd="0" parTransId="{2A1ABB60-3C10-4F5C-90A9-6148D4C2E5DF}" sibTransId="{7E4194EE-6EE8-4B2F-8ECB-79F41C948914}"/>
    <dgm:cxn modelId="{1C8892A8-3337-413B-BB2E-5F0DD3B09604}" srcId="{3F9B2602-6B72-4D5E-8D4C-5C97CA7580A0}" destId="{3D4338F0-775F-441E-BC71-EC962B60C3A5}" srcOrd="0" destOrd="0" parTransId="{E2FD54F8-37FF-4B41-9D58-16A1306F6A5C}" sibTransId="{C02F4108-8F5F-4A21-920E-DFDA289AC84E}"/>
    <dgm:cxn modelId="{28189EB0-0873-4AE4-8B85-5B605E0AAB57}" type="presOf" srcId="{3D4338F0-775F-441E-BC71-EC962B60C3A5}" destId="{756D2092-B9BD-496E-B5F1-210460DDE839}" srcOrd="0" destOrd="0" presId="urn:microsoft.com/office/officeart/2005/8/layout/chevron2"/>
    <dgm:cxn modelId="{1F11979E-4CFD-4788-811D-249247FC81B5}" type="presParOf" srcId="{30D8803B-0F31-44EF-882D-7D1FEF2B9CE8}" destId="{84C0CC37-41EF-4601-B5F6-6E3891EB3677}" srcOrd="0" destOrd="0" presId="urn:microsoft.com/office/officeart/2005/8/layout/chevron2"/>
    <dgm:cxn modelId="{8745C89A-2E8B-47C3-8961-9DBE73CC1F56}" type="presParOf" srcId="{84C0CC37-41EF-4601-B5F6-6E3891EB3677}" destId="{C5F75674-7DB5-440D-B12A-12A9D77C1333}" srcOrd="0" destOrd="0" presId="urn:microsoft.com/office/officeart/2005/8/layout/chevron2"/>
    <dgm:cxn modelId="{BF4C6091-4C42-4F9A-9A26-D501BFF60629}" type="presParOf" srcId="{84C0CC37-41EF-4601-B5F6-6E3891EB3677}" destId="{756D2092-B9BD-496E-B5F1-210460DDE839}" srcOrd="1" destOrd="0" presId="urn:microsoft.com/office/officeart/2005/8/layout/chevron2"/>
    <dgm:cxn modelId="{86C832A9-122E-4C1E-8EA6-AF54FA960E31}" type="presParOf" srcId="{30D8803B-0F31-44EF-882D-7D1FEF2B9CE8}" destId="{82AFF96F-63BD-4E60-B16B-5F32EB33B900}" srcOrd="1" destOrd="0" presId="urn:microsoft.com/office/officeart/2005/8/layout/chevron2"/>
    <dgm:cxn modelId="{118B2D72-F56C-4F2D-8B4E-9AA039C7CDC3}" type="presParOf" srcId="{30D8803B-0F31-44EF-882D-7D1FEF2B9CE8}" destId="{0E4042A6-A8C9-4218-A9C3-DB2E4D0B1FB0}" srcOrd="2" destOrd="0" presId="urn:microsoft.com/office/officeart/2005/8/layout/chevron2"/>
    <dgm:cxn modelId="{E9841D8C-085F-4216-B638-20839F8B4FD9}" type="presParOf" srcId="{0E4042A6-A8C9-4218-A9C3-DB2E4D0B1FB0}" destId="{17E693FA-F1BD-478F-B7F0-33999FABC26B}" srcOrd="0" destOrd="0" presId="urn:microsoft.com/office/officeart/2005/8/layout/chevron2"/>
    <dgm:cxn modelId="{64CD0F1E-0132-4102-822F-2B6F0F733524}" type="presParOf" srcId="{0E4042A6-A8C9-4218-A9C3-DB2E4D0B1FB0}" destId="{BDA4430E-418D-4C5F-9584-48D0AEB9B1B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34B5BA-2B3E-40B7-AF49-82C1783C10B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E8A1202-2762-4DF8-8BDC-4891E16D5F71}">
      <dgm:prSet phldrT="[Testo]" custT="1"/>
      <dgm:spPr>
        <a:solidFill>
          <a:srgbClr val="F20000"/>
        </a:solidFill>
      </dgm:spPr>
      <dgm:t>
        <a:bodyPr/>
        <a:lstStyle/>
        <a:p>
          <a:r>
            <a:rPr lang="it-IT" sz="2400" dirty="0"/>
            <a:t>1° modulo</a:t>
          </a:r>
        </a:p>
        <a:p>
          <a:r>
            <a:rPr lang="it-IT" sz="2000" b="1" dirty="0"/>
            <a:t>Il Modello </a:t>
          </a:r>
          <a:r>
            <a:rPr lang="it-IT" sz="2000" b="1" dirty="0" err="1"/>
            <a:t>bio</a:t>
          </a:r>
          <a:r>
            <a:rPr lang="it-IT" sz="2000" b="1" dirty="0"/>
            <a:t>-</a:t>
          </a:r>
          <a:r>
            <a:rPr lang="it-IT" sz="2000" b="1" dirty="0" err="1"/>
            <a:t>psico</a:t>
          </a:r>
          <a:r>
            <a:rPr lang="it-IT" sz="2000" b="1" dirty="0"/>
            <a:t>-sociale</a:t>
          </a:r>
        </a:p>
        <a:p>
          <a:r>
            <a:rPr lang="it-IT" sz="2000" b="1" dirty="0"/>
            <a:t>alla base dell’ICF</a:t>
          </a:r>
        </a:p>
      </dgm:t>
    </dgm:pt>
    <dgm:pt modelId="{D945D159-17C2-48AC-BEF2-096D08673057}" type="parTrans" cxnId="{E6B56EA8-3E1C-46CD-B2B7-85416F8E5772}">
      <dgm:prSet/>
      <dgm:spPr/>
      <dgm:t>
        <a:bodyPr/>
        <a:lstStyle/>
        <a:p>
          <a:endParaRPr lang="it-IT"/>
        </a:p>
      </dgm:t>
    </dgm:pt>
    <dgm:pt modelId="{57033E92-79AB-499D-99AE-3E840C9AC9A6}" type="sibTrans" cxnId="{E6B56EA8-3E1C-46CD-B2B7-85416F8E5772}">
      <dgm:prSet/>
      <dgm:spPr/>
      <dgm:t>
        <a:bodyPr/>
        <a:lstStyle/>
        <a:p>
          <a:endParaRPr lang="it-IT"/>
        </a:p>
      </dgm:t>
    </dgm:pt>
    <dgm:pt modelId="{B0E4176C-600C-4EC6-BF19-85081C8E8BCC}">
      <dgm:prSet phldrT="[Testo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it-IT" sz="1800" dirty="0"/>
            <a:t>Il senso di tale innovazione, le ricadute nell’organizzazione scolastica, con riferimento ai fattori contestuali, agli strumenti e alle strategie, alla modalità della loro organizzazione, che in qualità di facilitatori possono migliorare il processo dell’inclusione.</a:t>
          </a:r>
        </a:p>
      </dgm:t>
    </dgm:pt>
    <dgm:pt modelId="{ABF5C8C9-8CCB-4005-B354-B2D2F1CE5BF6}" type="parTrans" cxnId="{429FB1AC-0D86-47FE-BBCC-E3B21AB9A0CF}">
      <dgm:prSet/>
      <dgm:spPr/>
      <dgm:t>
        <a:bodyPr/>
        <a:lstStyle/>
        <a:p>
          <a:endParaRPr lang="it-IT"/>
        </a:p>
      </dgm:t>
    </dgm:pt>
    <dgm:pt modelId="{38817741-2EB2-4C37-BFF0-D67BA196DFDC}" type="sibTrans" cxnId="{429FB1AC-0D86-47FE-BBCC-E3B21AB9A0CF}">
      <dgm:prSet/>
      <dgm:spPr/>
      <dgm:t>
        <a:bodyPr/>
        <a:lstStyle/>
        <a:p>
          <a:endParaRPr lang="it-IT"/>
        </a:p>
      </dgm:t>
    </dgm:pt>
    <dgm:pt modelId="{02FA6114-FF0D-486C-AA40-8760F3748802}">
      <dgm:prSet phldrT="[Testo]" custT="1"/>
      <dgm:spPr>
        <a:solidFill>
          <a:srgbClr val="F20000"/>
        </a:solidFill>
      </dgm:spPr>
      <dgm:t>
        <a:bodyPr/>
        <a:lstStyle/>
        <a:p>
          <a:r>
            <a:rPr lang="it-IT" sz="2400" dirty="0"/>
            <a:t>3° modulo</a:t>
          </a:r>
        </a:p>
        <a:p>
          <a:r>
            <a:rPr lang="it-IT" sz="2800" b="1" dirty="0"/>
            <a:t>La valutazione</a:t>
          </a:r>
        </a:p>
        <a:p>
          <a:endParaRPr lang="it-IT" sz="2000" dirty="0"/>
        </a:p>
      </dgm:t>
    </dgm:pt>
    <dgm:pt modelId="{E90975AF-C625-4F38-97EE-A78DC138C279}" type="parTrans" cxnId="{BD197E4F-990A-44F7-AA28-C8F6B15C3F92}">
      <dgm:prSet/>
      <dgm:spPr/>
      <dgm:t>
        <a:bodyPr/>
        <a:lstStyle/>
        <a:p>
          <a:endParaRPr lang="it-IT"/>
        </a:p>
      </dgm:t>
    </dgm:pt>
    <dgm:pt modelId="{C1B1DFFE-3101-4F44-B63B-EFCD765D9909}" type="sibTrans" cxnId="{BD197E4F-990A-44F7-AA28-C8F6B15C3F92}">
      <dgm:prSet/>
      <dgm:spPr/>
      <dgm:t>
        <a:bodyPr/>
        <a:lstStyle/>
        <a:p>
          <a:endParaRPr lang="it-IT"/>
        </a:p>
      </dgm:t>
    </dgm:pt>
    <dgm:pt modelId="{2101948D-7077-40CE-A0EC-AA103F896A5C}">
      <dgm:prSet phldrT="[Testo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it-IT" dirty="0"/>
            <a:t> Sia la valutazione nel raggiungimento degli obiettivi previsti per lo studente con disabilità sia la valutazione della qualità dell’inclusione dell’istituzione scolastica.</a:t>
          </a:r>
        </a:p>
      </dgm:t>
    </dgm:pt>
    <dgm:pt modelId="{4494BD90-661B-41CA-9AFF-AECE5E3D78D1}" type="parTrans" cxnId="{F96322BC-A3F6-4F9E-B5D9-C28C3D944998}">
      <dgm:prSet/>
      <dgm:spPr/>
      <dgm:t>
        <a:bodyPr/>
        <a:lstStyle/>
        <a:p>
          <a:endParaRPr lang="it-IT"/>
        </a:p>
      </dgm:t>
    </dgm:pt>
    <dgm:pt modelId="{2B4703AD-5AE7-48EF-9B52-221628C03730}" type="sibTrans" cxnId="{F96322BC-A3F6-4F9E-B5D9-C28C3D944998}">
      <dgm:prSet/>
      <dgm:spPr/>
      <dgm:t>
        <a:bodyPr/>
        <a:lstStyle/>
        <a:p>
          <a:endParaRPr lang="it-IT"/>
        </a:p>
      </dgm:t>
    </dgm:pt>
    <dgm:pt modelId="{7864DD2A-CDCE-452B-A7AC-604A6C8479EE}">
      <dgm:prSet phldrT="[Testo]" custT="1"/>
      <dgm:spPr>
        <a:solidFill>
          <a:srgbClr val="F20000"/>
        </a:solidFill>
      </dgm:spPr>
      <dgm:t>
        <a:bodyPr/>
        <a:lstStyle/>
        <a:p>
          <a:r>
            <a:rPr lang="it-IT" sz="2400" dirty="0"/>
            <a:t>4° modulo</a:t>
          </a:r>
        </a:p>
        <a:p>
          <a:r>
            <a:rPr lang="it-IT" sz="2600" b="1" dirty="0"/>
            <a:t>Le tecnologie informatiche</a:t>
          </a:r>
        </a:p>
      </dgm:t>
    </dgm:pt>
    <dgm:pt modelId="{29297177-3634-484A-A156-010C43A2299A}" type="parTrans" cxnId="{766E3290-2DE3-4CA1-8DF5-3286473797F4}">
      <dgm:prSet/>
      <dgm:spPr/>
      <dgm:t>
        <a:bodyPr/>
        <a:lstStyle/>
        <a:p>
          <a:endParaRPr lang="it-IT"/>
        </a:p>
      </dgm:t>
    </dgm:pt>
    <dgm:pt modelId="{17F207BE-7584-4C4B-872F-9C5A11433ECB}" type="sibTrans" cxnId="{766E3290-2DE3-4CA1-8DF5-3286473797F4}">
      <dgm:prSet/>
      <dgm:spPr/>
      <dgm:t>
        <a:bodyPr/>
        <a:lstStyle/>
        <a:p>
          <a:endParaRPr lang="it-IT"/>
        </a:p>
      </dgm:t>
    </dgm:pt>
    <dgm:pt modelId="{F4DDDDC8-8622-44CF-AD7F-259F1E5679BB}">
      <dgm:prSet phldrT="[Testo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it-IT" dirty="0"/>
            <a:t>L’uso attivo della nuove tecnologie,  di software dedicati e di altri strumenti compensativi.</a:t>
          </a:r>
        </a:p>
      </dgm:t>
    </dgm:pt>
    <dgm:pt modelId="{A5A7ECE3-6127-4CE5-8F70-0EEA44DBB049}" type="parTrans" cxnId="{311BB198-58A8-4146-A019-9054F51A327B}">
      <dgm:prSet/>
      <dgm:spPr/>
      <dgm:t>
        <a:bodyPr/>
        <a:lstStyle/>
        <a:p>
          <a:endParaRPr lang="it-IT"/>
        </a:p>
      </dgm:t>
    </dgm:pt>
    <dgm:pt modelId="{17A4FE68-6480-4B01-AB2B-36A66ACE88D5}" type="sibTrans" cxnId="{311BB198-58A8-4146-A019-9054F51A327B}">
      <dgm:prSet/>
      <dgm:spPr/>
      <dgm:t>
        <a:bodyPr/>
        <a:lstStyle/>
        <a:p>
          <a:endParaRPr lang="it-IT"/>
        </a:p>
      </dgm:t>
    </dgm:pt>
    <dgm:pt modelId="{B3261203-D305-4430-B731-92B7247A63E8}">
      <dgm:prSet phldrT="[Testo]" custT="1"/>
      <dgm:spPr>
        <a:solidFill>
          <a:srgbClr val="F20000"/>
        </a:solidFill>
      </dgm:spPr>
      <dgm:t>
        <a:bodyPr/>
        <a:lstStyle/>
        <a:p>
          <a:r>
            <a:rPr lang="it-IT" sz="2400" dirty="0"/>
            <a:t>2° modulo</a:t>
          </a:r>
        </a:p>
        <a:p>
          <a:r>
            <a:rPr lang="it-IT" sz="2000" b="1" dirty="0"/>
            <a:t>L’inclusione scolastica in classe</a:t>
          </a:r>
        </a:p>
        <a:p>
          <a:endParaRPr lang="it-IT" sz="2000" dirty="0"/>
        </a:p>
      </dgm:t>
    </dgm:pt>
    <dgm:pt modelId="{1078D60C-E9C9-421B-B03F-763BB8E67CF7}" type="parTrans" cxnId="{E0140BC2-9324-4E11-A3EA-FCDF5F8CBED5}">
      <dgm:prSet/>
      <dgm:spPr/>
      <dgm:t>
        <a:bodyPr/>
        <a:lstStyle/>
        <a:p>
          <a:endParaRPr lang="it-IT"/>
        </a:p>
      </dgm:t>
    </dgm:pt>
    <dgm:pt modelId="{1D102A32-4D88-4F7F-8AF8-B301220E090B}" type="sibTrans" cxnId="{E0140BC2-9324-4E11-A3EA-FCDF5F8CBED5}">
      <dgm:prSet/>
      <dgm:spPr/>
      <dgm:t>
        <a:bodyPr/>
        <a:lstStyle/>
        <a:p>
          <a:endParaRPr lang="it-IT"/>
        </a:p>
      </dgm:t>
    </dgm:pt>
    <dgm:pt modelId="{B87BFC5D-1AF1-4F66-B0A9-5B13975C1C0B}" type="pres">
      <dgm:prSet presAssocID="{D534B5BA-2B3E-40B7-AF49-82C1783C10BF}" presName="Name0" presStyleCnt="0">
        <dgm:presLayoutVars>
          <dgm:dir/>
          <dgm:animLvl val="lvl"/>
          <dgm:resizeHandles val="exact"/>
        </dgm:presLayoutVars>
      </dgm:prSet>
      <dgm:spPr/>
    </dgm:pt>
    <dgm:pt modelId="{D2D70BDA-BB26-4913-83F3-5FFCE351FD49}" type="pres">
      <dgm:prSet presAssocID="{AE8A1202-2762-4DF8-8BDC-4891E16D5F71}" presName="linNode" presStyleCnt="0"/>
      <dgm:spPr/>
    </dgm:pt>
    <dgm:pt modelId="{71F22210-F509-47E6-86AA-D65C31D76259}" type="pres">
      <dgm:prSet presAssocID="{AE8A1202-2762-4DF8-8BDC-4891E16D5F71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65A87D6-BC17-4677-928D-8076700A8C96}" type="pres">
      <dgm:prSet presAssocID="{AE8A1202-2762-4DF8-8BDC-4891E16D5F71}" presName="descendantText" presStyleLbl="alignAccFollowNode1" presStyleIdx="0" presStyleCnt="3" custScaleY="112374">
        <dgm:presLayoutVars>
          <dgm:bulletEnabled val="1"/>
        </dgm:presLayoutVars>
      </dgm:prSet>
      <dgm:spPr/>
    </dgm:pt>
    <dgm:pt modelId="{06280B07-FC3E-40AE-807F-4465DDD7D88F}" type="pres">
      <dgm:prSet presAssocID="{57033E92-79AB-499D-99AE-3E840C9AC9A6}" presName="sp" presStyleCnt="0"/>
      <dgm:spPr/>
    </dgm:pt>
    <dgm:pt modelId="{B6DE7982-DFCB-4900-9AB8-FE1254EECD79}" type="pres">
      <dgm:prSet presAssocID="{B3261203-D305-4430-B731-92B7247A63E8}" presName="linNode" presStyleCnt="0"/>
      <dgm:spPr/>
    </dgm:pt>
    <dgm:pt modelId="{404EECBC-2C77-40CE-B2B9-875FF9CD791A}" type="pres">
      <dgm:prSet presAssocID="{B3261203-D305-4430-B731-92B7247A63E8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080AA86-BADD-4D8B-A359-C3710C923EFF}" type="pres">
      <dgm:prSet presAssocID="{1D102A32-4D88-4F7F-8AF8-B301220E090B}" presName="sp" presStyleCnt="0"/>
      <dgm:spPr/>
    </dgm:pt>
    <dgm:pt modelId="{D20BCEE2-B68C-404D-8D61-20E8CD667F21}" type="pres">
      <dgm:prSet presAssocID="{02FA6114-FF0D-486C-AA40-8760F3748802}" presName="linNode" presStyleCnt="0"/>
      <dgm:spPr/>
    </dgm:pt>
    <dgm:pt modelId="{6138AE2D-A517-4E95-AF45-27353B13B078}" type="pres">
      <dgm:prSet presAssocID="{02FA6114-FF0D-486C-AA40-8760F3748802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6748B938-9BF4-4A91-8500-49F35E3DE732}" type="pres">
      <dgm:prSet presAssocID="{02FA6114-FF0D-486C-AA40-8760F3748802}" presName="descendantText" presStyleLbl="alignAccFollowNode1" presStyleIdx="1" presStyleCnt="3">
        <dgm:presLayoutVars>
          <dgm:bulletEnabled val="1"/>
        </dgm:presLayoutVars>
      </dgm:prSet>
      <dgm:spPr/>
    </dgm:pt>
    <dgm:pt modelId="{4DC20F63-A41B-45B6-83EE-4AF9C28F4BE1}" type="pres">
      <dgm:prSet presAssocID="{C1B1DFFE-3101-4F44-B63B-EFCD765D9909}" presName="sp" presStyleCnt="0"/>
      <dgm:spPr/>
    </dgm:pt>
    <dgm:pt modelId="{999F859D-079E-4607-A30E-24653BC76D17}" type="pres">
      <dgm:prSet presAssocID="{7864DD2A-CDCE-452B-A7AC-604A6C8479EE}" presName="linNode" presStyleCnt="0"/>
      <dgm:spPr/>
    </dgm:pt>
    <dgm:pt modelId="{0D383746-EEE5-41CD-A165-EFE0B3E6481E}" type="pres">
      <dgm:prSet presAssocID="{7864DD2A-CDCE-452B-A7AC-604A6C8479EE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A0C82DD8-E300-47C7-86B2-D30C442B12C6}" type="pres">
      <dgm:prSet presAssocID="{7864DD2A-CDCE-452B-A7AC-604A6C8479E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6286104-78FF-4464-BF02-A88A4BE13351}" type="presOf" srcId="{B3261203-D305-4430-B731-92B7247A63E8}" destId="{404EECBC-2C77-40CE-B2B9-875FF9CD791A}" srcOrd="0" destOrd="0" presId="urn:microsoft.com/office/officeart/2005/8/layout/vList5"/>
    <dgm:cxn modelId="{61F0690F-09F7-47B1-9554-F8F4D0D12471}" type="presOf" srcId="{AE8A1202-2762-4DF8-8BDC-4891E16D5F71}" destId="{71F22210-F509-47E6-86AA-D65C31D76259}" srcOrd="0" destOrd="0" presId="urn:microsoft.com/office/officeart/2005/8/layout/vList5"/>
    <dgm:cxn modelId="{6DD36030-CA32-4C50-AFA2-477A8A604B93}" type="presOf" srcId="{2101948D-7077-40CE-A0EC-AA103F896A5C}" destId="{6748B938-9BF4-4A91-8500-49F35E3DE732}" srcOrd="0" destOrd="0" presId="urn:microsoft.com/office/officeart/2005/8/layout/vList5"/>
    <dgm:cxn modelId="{8367B93A-70C9-4F1B-AC63-3D93F1431D70}" type="presOf" srcId="{02FA6114-FF0D-486C-AA40-8760F3748802}" destId="{6138AE2D-A517-4E95-AF45-27353B13B078}" srcOrd="0" destOrd="0" presId="urn:microsoft.com/office/officeart/2005/8/layout/vList5"/>
    <dgm:cxn modelId="{4540D33C-DB95-4FD2-AB65-3777566075BB}" type="presOf" srcId="{D534B5BA-2B3E-40B7-AF49-82C1783C10BF}" destId="{B87BFC5D-1AF1-4F66-B0A9-5B13975C1C0B}" srcOrd="0" destOrd="0" presId="urn:microsoft.com/office/officeart/2005/8/layout/vList5"/>
    <dgm:cxn modelId="{BD197E4F-990A-44F7-AA28-C8F6B15C3F92}" srcId="{D534B5BA-2B3E-40B7-AF49-82C1783C10BF}" destId="{02FA6114-FF0D-486C-AA40-8760F3748802}" srcOrd="2" destOrd="0" parTransId="{E90975AF-C625-4F38-97EE-A78DC138C279}" sibTransId="{C1B1DFFE-3101-4F44-B63B-EFCD765D9909}"/>
    <dgm:cxn modelId="{13535E74-E83D-44D2-A2C3-B24752E7F6C6}" type="presOf" srcId="{B0E4176C-600C-4EC6-BF19-85081C8E8BCC}" destId="{E65A87D6-BC17-4677-928D-8076700A8C96}" srcOrd="0" destOrd="0" presId="urn:microsoft.com/office/officeart/2005/8/layout/vList5"/>
    <dgm:cxn modelId="{5AE7947D-A929-443F-B7F3-015519739287}" type="presOf" srcId="{7864DD2A-CDCE-452B-A7AC-604A6C8479EE}" destId="{0D383746-EEE5-41CD-A165-EFE0B3E6481E}" srcOrd="0" destOrd="0" presId="urn:microsoft.com/office/officeart/2005/8/layout/vList5"/>
    <dgm:cxn modelId="{766E3290-2DE3-4CA1-8DF5-3286473797F4}" srcId="{D534B5BA-2B3E-40B7-AF49-82C1783C10BF}" destId="{7864DD2A-CDCE-452B-A7AC-604A6C8479EE}" srcOrd="3" destOrd="0" parTransId="{29297177-3634-484A-A156-010C43A2299A}" sibTransId="{17F207BE-7584-4C4B-872F-9C5A11433ECB}"/>
    <dgm:cxn modelId="{311BB198-58A8-4146-A019-9054F51A327B}" srcId="{7864DD2A-CDCE-452B-A7AC-604A6C8479EE}" destId="{F4DDDDC8-8622-44CF-AD7F-259F1E5679BB}" srcOrd="0" destOrd="0" parTransId="{A5A7ECE3-6127-4CE5-8F70-0EEA44DBB049}" sibTransId="{17A4FE68-6480-4B01-AB2B-36A66ACE88D5}"/>
    <dgm:cxn modelId="{E6B56EA8-3E1C-46CD-B2B7-85416F8E5772}" srcId="{D534B5BA-2B3E-40B7-AF49-82C1783C10BF}" destId="{AE8A1202-2762-4DF8-8BDC-4891E16D5F71}" srcOrd="0" destOrd="0" parTransId="{D945D159-17C2-48AC-BEF2-096D08673057}" sibTransId="{57033E92-79AB-499D-99AE-3E840C9AC9A6}"/>
    <dgm:cxn modelId="{429FB1AC-0D86-47FE-BBCC-E3B21AB9A0CF}" srcId="{AE8A1202-2762-4DF8-8BDC-4891E16D5F71}" destId="{B0E4176C-600C-4EC6-BF19-85081C8E8BCC}" srcOrd="0" destOrd="0" parTransId="{ABF5C8C9-8CCB-4005-B354-B2D2F1CE5BF6}" sibTransId="{38817741-2EB2-4C37-BFF0-D67BA196DFDC}"/>
    <dgm:cxn modelId="{F96322BC-A3F6-4F9E-B5D9-C28C3D944998}" srcId="{02FA6114-FF0D-486C-AA40-8760F3748802}" destId="{2101948D-7077-40CE-A0EC-AA103F896A5C}" srcOrd="0" destOrd="0" parTransId="{4494BD90-661B-41CA-9AFF-AECE5E3D78D1}" sibTransId="{2B4703AD-5AE7-48EF-9B52-221628C03730}"/>
    <dgm:cxn modelId="{E0140BC2-9324-4E11-A3EA-FCDF5F8CBED5}" srcId="{D534B5BA-2B3E-40B7-AF49-82C1783C10BF}" destId="{B3261203-D305-4430-B731-92B7247A63E8}" srcOrd="1" destOrd="0" parTransId="{1078D60C-E9C9-421B-B03F-763BB8E67CF7}" sibTransId="{1D102A32-4D88-4F7F-8AF8-B301220E090B}"/>
    <dgm:cxn modelId="{CFAB6ED1-1096-46D6-90C7-CFF5FF7D0265}" type="presOf" srcId="{F4DDDDC8-8622-44CF-AD7F-259F1E5679BB}" destId="{A0C82DD8-E300-47C7-86B2-D30C442B12C6}" srcOrd="0" destOrd="0" presId="urn:microsoft.com/office/officeart/2005/8/layout/vList5"/>
    <dgm:cxn modelId="{672FD672-6485-4D38-BB40-14A263A4AF3E}" type="presParOf" srcId="{B87BFC5D-1AF1-4F66-B0A9-5B13975C1C0B}" destId="{D2D70BDA-BB26-4913-83F3-5FFCE351FD49}" srcOrd="0" destOrd="0" presId="urn:microsoft.com/office/officeart/2005/8/layout/vList5"/>
    <dgm:cxn modelId="{9E9FCAEC-9FA5-41C2-9C0C-2539331E84BD}" type="presParOf" srcId="{D2D70BDA-BB26-4913-83F3-5FFCE351FD49}" destId="{71F22210-F509-47E6-86AA-D65C31D76259}" srcOrd="0" destOrd="0" presId="urn:microsoft.com/office/officeart/2005/8/layout/vList5"/>
    <dgm:cxn modelId="{60AFE25A-EC5C-4CD2-897D-DCB06445E203}" type="presParOf" srcId="{D2D70BDA-BB26-4913-83F3-5FFCE351FD49}" destId="{E65A87D6-BC17-4677-928D-8076700A8C96}" srcOrd="1" destOrd="0" presId="urn:microsoft.com/office/officeart/2005/8/layout/vList5"/>
    <dgm:cxn modelId="{3AED299C-4E3B-4696-AF97-D9B3A42C100A}" type="presParOf" srcId="{B87BFC5D-1AF1-4F66-B0A9-5B13975C1C0B}" destId="{06280B07-FC3E-40AE-807F-4465DDD7D88F}" srcOrd="1" destOrd="0" presId="urn:microsoft.com/office/officeart/2005/8/layout/vList5"/>
    <dgm:cxn modelId="{1CED49D0-AEC4-4F3D-B23F-84BF984C4328}" type="presParOf" srcId="{B87BFC5D-1AF1-4F66-B0A9-5B13975C1C0B}" destId="{B6DE7982-DFCB-4900-9AB8-FE1254EECD79}" srcOrd="2" destOrd="0" presId="urn:microsoft.com/office/officeart/2005/8/layout/vList5"/>
    <dgm:cxn modelId="{6BB0B7EF-27C0-4F61-B520-6D0B19A76A7B}" type="presParOf" srcId="{B6DE7982-DFCB-4900-9AB8-FE1254EECD79}" destId="{404EECBC-2C77-40CE-B2B9-875FF9CD791A}" srcOrd="0" destOrd="0" presId="urn:microsoft.com/office/officeart/2005/8/layout/vList5"/>
    <dgm:cxn modelId="{97238BA8-C924-4194-B6C9-7B6A9268FBD0}" type="presParOf" srcId="{B87BFC5D-1AF1-4F66-B0A9-5B13975C1C0B}" destId="{E080AA86-BADD-4D8B-A359-C3710C923EFF}" srcOrd="3" destOrd="0" presId="urn:microsoft.com/office/officeart/2005/8/layout/vList5"/>
    <dgm:cxn modelId="{3E86114C-99D1-4FF5-A905-BCC738479D98}" type="presParOf" srcId="{B87BFC5D-1AF1-4F66-B0A9-5B13975C1C0B}" destId="{D20BCEE2-B68C-404D-8D61-20E8CD667F21}" srcOrd="4" destOrd="0" presId="urn:microsoft.com/office/officeart/2005/8/layout/vList5"/>
    <dgm:cxn modelId="{19636787-7A1A-4CE0-AE4F-298CFD5C5ED0}" type="presParOf" srcId="{D20BCEE2-B68C-404D-8D61-20E8CD667F21}" destId="{6138AE2D-A517-4E95-AF45-27353B13B078}" srcOrd="0" destOrd="0" presId="urn:microsoft.com/office/officeart/2005/8/layout/vList5"/>
    <dgm:cxn modelId="{4D79A9F0-C002-44FD-AFC4-DABF74CD5DA5}" type="presParOf" srcId="{D20BCEE2-B68C-404D-8D61-20E8CD667F21}" destId="{6748B938-9BF4-4A91-8500-49F35E3DE732}" srcOrd="1" destOrd="0" presId="urn:microsoft.com/office/officeart/2005/8/layout/vList5"/>
    <dgm:cxn modelId="{24358960-703E-4689-893C-B82E97BFE4F6}" type="presParOf" srcId="{B87BFC5D-1AF1-4F66-B0A9-5B13975C1C0B}" destId="{4DC20F63-A41B-45B6-83EE-4AF9C28F4BE1}" srcOrd="5" destOrd="0" presId="urn:microsoft.com/office/officeart/2005/8/layout/vList5"/>
    <dgm:cxn modelId="{211E3A70-09AA-4BA2-8462-4F0BF3C9BD7B}" type="presParOf" srcId="{B87BFC5D-1AF1-4F66-B0A9-5B13975C1C0B}" destId="{999F859D-079E-4607-A30E-24653BC76D17}" srcOrd="6" destOrd="0" presId="urn:microsoft.com/office/officeart/2005/8/layout/vList5"/>
    <dgm:cxn modelId="{F641609E-1F07-40DE-A5BB-884F5291BF5C}" type="presParOf" srcId="{999F859D-079E-4607-A30E-24653BC76D17}" destId="{0D383746-EEE5-41CD-A165-EFE0B3E6481E}" srcOrd="0" destOrd="0" presId="urn:microsoft.com/office/officeart/2005/8/layout/vList5"/>
    <dgm:cxn modelId="{0384ECE2-F167-4C99-BF47-BCC06C4C6B4C}" type="presParOf" srcId="{999F859D-079E-4607-A30E-24653BC76D17}" destId="{A0C82DD8-E300-47C7-86B2-D30C442B12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20985-E855-4257-9A57-4BDB11EE5AE1}">
      <dsp:nvSpPr>
        <dsp:cNvPr id="0" name=""/>
        <dsp:cNvSpPr/>
      </dsp:nvSpPr>
      <dsp:spPr>
        <a:xfrm rot="20389128">
          <a:off x="2586894" y="2135609"/>
          <a:ext cx="837928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837928" y="340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DEDC4-751E-4D64-9CF1-771B71BC02A2}">
      <dsp:nvSpPr>
        <dsp:cNvPr id="0" name=""/>
        <dsp:cNvSpPr/>
      </dsp:nvSpPr>
      <dsp:spPr>
        <a:xfrm rot="928920">
          <a:off x="2592006" y="3124732"/>
          <a:ext cx="1135971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1135971" y="340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AAAE7-BC82-4684-831B-643143C04F06}">
      <dsp:nvSpPr>
        <dsp:cNvPr id="0" name=""/>
        <dsp:cNvSpPr/>
      </dsp:nvSpPr>
      <dsp:spPr>
        <a:xfrm>
          <a:off x="168498" y="1482482"/>
          <a:ext cx="3071812" cy="30718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F30CF-FBCB-41D7-A588-25B0177E0309}">
      <dsp:nvSpPr>
        <dsp:cNvPr id="0" name=""/>
        <dsp:cNvSpPr/>
      </dsp:nvSpPr>
      <dsp:spPr>
        <a:xfrm>
          <a:off x="3673930" y="2634811"/>
          <a:ext cx="1843087" cy="1843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kern="1200" dirty="0"/>
            <a:t>Scuole polo </a:t>
          </a:r>
        </a:p>
      </dsp:txBody>
      <dsp:txXfrm>
        <a:off x="3943844" y="2904725"/>
        <a:ext cx="1303259" cy="1303259"/>
      </dsp:txXfrm>
    </dsp:sp>
    <dsp:sp modelId="{B6D3A6FF-6A88-4F04-B85B-23D985483C6C}">
      <dsp:nvSpPr>
        <dsp:cNvPr id="0" name=""/>
        <dsp:cNvSpPr/>
      </dsp:nvSpPr>
      <dsp:spPr>
        <a:xfrm>
          <a:off x="3342524" y="785617"/>
          <a:ext cx="1843087" cy="1843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kern="1200" dirty="0"/>
            <a:t>USR</a:t>
          </a:r>
        </a:p>
      </dsp:txBody>
      <dsp:txXfrm>
        <a:off x="3612438" y="1055531"/>
        <a:ext cx="1303259" cy="13032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D258B-0286-4319-9B5F-CE0AB40D1DB0}">
      <dsp:nvSpPr>
        <dsp:cNvPr id="0" name=""/>
        <dsp:cNvSpPr/>
      </dsp:nvSpPr>
      <dsp:spPr>
        <a:xfrm>
          <a:off x="3368136" y="934"/>
          <a:ext cx="5046038" cy="13923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/>
            <a:t>Quota assegnata alle scuole polo per la gestione coordinata delle iniziative di formazione previste dall'Amministrazione centrale.</a:t>
          </a:r>
        </a:p>
      </dsp:txBody>
      <dsp:txXfrm>
        <a:off x="3368136" y="174980"/>
        <a:ext cx="4523900" cy="1044276"/>
      </dsp:txXfrm>
    </dsp:sp>
    <dsp:sp modelId="{889E1BF2-FF66-4B96-AAB8-08FFBA2C3E70}">
      <dsp:nvSpPr>
        <dsp:cNvPr id="0" name=""/>
        <dsp:cNvSpPr/>
      </dsp:nvSpPr>
      <dsp:spPr>
        <a:xfrm>
          <a:off x="4110" y="147180"/>
          <a:ext cx="3364025" cy="10998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900" kern="1200" dirty="0"/>
            <a:t>40%</a:t>
          </a:r>
        </a:p>
      </dsp:txBody>
      <dsp:txXfrm>
        <a:off x="57802" y="200872"/>
        <a:ext cx="3256641" cy="992494"/>
      </dsp:txXfrm>
    </dsp:sp>
    <dsp:sp modelId="{BCED2DC8-2A8F-489E-A9F0-911684A93F6D}">
      <dsp:nvSpPr>
        <dsp:cNvPr id="0" name=""/>
        <dsp:cNvSpPr/>
      </dsp:nvSpPr>
      <dsp:spPr>
        <a:xfrm>
          <a:off x="3367314" y="1503291"/>
          <a:ext cx="5050971" cy="10998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 dirty="0"/>
            <a:t>.Quota assegnata agli istituti scolastici in modo proporzionale al numero del personale docente ed ATA dell'organico dell'autonomia, al fine di realizzare le iniziative formative individuate nel piano di formazione d'istituto.</a:t>
          </a:r>
        </a:p>
      </dsp:txBody>
      <dsp:txXfrm>
        <a:off x="3367314" y="1640776"/>
        <a:ext cx="4638517" cy="824908"/>
      </dsp:txXfrm>
    </dsp:sp>
    <dsp:sp modelId="{2C89A721-BACD-4D14-89E1-FDEF7297C0D1}">
      <dsp:nvSpPr>
        <dsp:cNvPr id="0" name=""/>
        <dsp:cNvSpPr/>
      </dsp:nvSpPr>
      <dsp:spPr>
        <a:xfrm>
          <a:off x="0" y="1503291"/>
          <a:ext cx="3367314" cy="10998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900" kern="1200" dirty="0"/>
            <a:t>60%</a:t>
          </a:r>
        </a:p>
      </dsp:txBody>
      <dsp:txXfrm>
        <a:off x="53692" y="1556983"/>
        <a:ext cx="3259930" cy="9924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7D73C-5D0B-41A9-9C44-B816BFF77FF8}">
      <dsp:nvSpPr>
        <dsp:cNvPr id="0" name=""/>
        <dsp:cNvSpPr/>
      </dsp:nvSpPr>
      <dsp:spPr>
        <a:xfrm>
          <a:off x="3545233" y="2771330"/>
          <a:ext cx="2646468" cy="2646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/>
            <a:t>40%</a:t>
          </a:r>
        </a:p>
      </dsp:txBody>
      <dsp:txXfrm>
        <a:off x="3932799" y="3158896"/>
        <a:ext cx="1871336" cy="1871336"/>
      </dsp:txXfrm>
    </dsp:sp>
    <dsp:sp modelId="{0D5F97D6-6C11-401F-A55F-9A3AB469E503}">
      <dsp:nvSpPr>
        <dsp:cNvPr id="0" name=""/>
        <dsp:cNvSpPr/>
      </dsp:nvSpPr>
      <dsp:spPr>
        <a:xfrm rot="11700000">
          <a:off x="1543741" y="3090436"/>
          <a:ext cx="1969416" cy="7542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CFFCC"/>
            </a:gs>
            <a:gs pos="14000">
              <a:srgbClr val="00B0F0"/>
            </a:gs>
            <a:gs pos="61000">
              <a:srgbClr val="CCFFFF"/>
            </a:gs>
            <a:gs pos="80000">
              <a:srgbClr val="00B0F0"/>
            </a:gs>
          </a:gsLst>
          <a:lin ang="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86BA5-CC23-4164-A54F-EFCB7304D4B1}">
      <dsp:nvSpPr>
        <dsp:cNvPr id="0" name=""/>
        <dsp:cNvSpPr/>
      </dsp:nvSpPr>
      <dsp:spPr>
        <a:xfrm>
          <a:off x="320222" y="2072864"/>
          <a:ext cx="2514145" cy="2279665"/>
        </a:xfrm>
        <a:prstGeom prst="roundRect">
          <a:avLst>
            <a:gd name="adj" fmla="val 10000"/>
          </a:avLst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Gestione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coordinata sul territorio delle </a:t>
          </a:r>
          <a:r>
            <a:rPr lang="it-IT" sz="1800" b="1" u="sng" kern="1200" dirty="0"/>
            <a:t>iniziative di formazione previste dall'Amministrazione scolastica;</a:t>
          </a:r>
        </a:p>
      </dsp:txBody>
      <dsp:txXfrm>
        <a:off x="386991" y="2139633"/>
        <a:ext cx="2380607" cy="2146127"/>
      </dsp:txXfrm>
    </dsp:sp>
    <dsp:sp modelId="{BA896A56-8E47-4FE6-B715-DD4806817780}">
      <dsp:nvSpPr>
        <dsp:cNvPr id="0" name=""/>
        <dsp:cNvSpPr/>
      </dsp:nvSpPr>
      <dsp:spPr>
        <a:xfrm rot="14700000">
          <a:off x="2859939" y="1521853"/>
          <a:ext cx="1969416" cy="7542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CFFCC"/>
            </a:gs>
            <a:gs pos="14000">
              <a:srgbClr val="00B0F0"/>
            </a:gs>
            <a:gs pos="61000">
              <a:srgbClr val="CCFFFF"/>
            </a:gs>
            <a:gs pos="80000">
              <a:srgbClr val="00B0F0"/>
            </a:gs>
          </a:gsLst>
          <a:lin ang="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ABECB-03AE-4E3B-839C-C3AB3C25EE3E}">
      <dsp:nvSpPr>
        <dsp:cNvPr id="0" name=""/>
        <dsp:cNvSpPr/>
      </dsp:nvSpPr>
      <dsp:spPr>
        <a:xfrm>
          <a:off x="2171419" y="868"/>
          <a:ext cx="2514145" cy="2011316"/>
        </a:xfrm>
        <a:prstGeom prst="roundRect">
          <a:avLst>
            <a:gd name="adj" fmla="val 10000"/>
          </a:avLst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Azioni formative finalizzate all’approfondimento per i </a:t>
          </a:r>
          <a:r>
            <a:rPr lang="it-IT" sz="2000" b="1" u="sng" kern="1200" dirty="0"/>
            <a:t>temi segnalati come prioritari </a:t>
          </a:r>
          <a:r>
            <a:rPr lang="it-IT" sz="1800" kern="1200" dirty="0"/>
            <a:t>a livello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nazionale; </a:t>
          </a:r>
        </a:p>
      </dsp:txBody>
      <dsp:txXfrm>
        <a:off x="2230328" y="59777"/>
        <a:ext cx="2396327" cy="1893498"/>
      </dsp:txXfrm>
    </dsp:sp>
    <dsp:sp modelId="{4043B993-1D3A-459C-9CFB-102739D88BE6}">
      <dsp:nvSpPr>
        <dsp:cNvPr id="0" name=""/>
        <dsp:cNvSpPr/>
      </dsp:nvSpPr>
      <dsp:spPr>
        <a:xfrm rot="17700000">
          <a:off x="4907579" y="1521853"/>
          <a:ext cx="1969416" cy="7542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CFFCC"/>
            </a:gs>
            <a:gs pos="14000">
              <a:srgbClr val="00B0F0"/>
            </a:gs>
            <a:gs pos="61000">
              <a:srgbClr val="CCFFFF"/>
            </a:gs>
            <a:gs pos="80000">
              <a:srgbClr val="00B0F0"/>
            </a:gs>
          </a:gsLst>
          <a:lin ang="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B6198-674E-4AC8-878D-A94ED2AC15ED}">
      <dsp:nvSpPr>
        <dsp:cNvPr id="0" name=""/>
        <dsp:cNvSpPr/>
      </dsp:nvSpPr>
      <dsp:spPr>
        <a:xfrm>
          <a:off x="4860534" y="868"/>
          <a:ext cx="2895817" cy="2011316"/>
        </a:xfrm>
        <a:prstGeom prst="roundRect">
          <a:avLst>
            <a:gd name="adj" fmla="val 10000"/>
          </a:avLst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Coinvolgimento di gruppi delimitati di insegnanti individuati come </a:t>
          </a:r>
          <a:r>
            <a:rPr lang="it-IT" sz="2000" b="1" u="sng" kern="1200" dirty="0"/>
            <a:t>figure di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u="sng" kern="1200" dirty="0"/>
            <a:t>facilitatori della formazione </a:t>
          </a:r>
          <a:r>
            <a:rPr lang="it-IT" sz="1800" kern="1200" dirty="0"/>
            <a:t>(tutor, coordinatori, referenti);</a:t>
          </a:r>
        </a:p>
      </dsp:txBody>
      <dsp:txXfrm>
        <a:off x="4919443" y="59777"/>
        <a:ext cx="2777999" cy="1893498"/>
      </dsp:txXfrm>
    </dsp:sp>
    <dsp:sp modelId="{CBF01B82-FE35-405B-A02B-058A4E455A93}">
      <dsp:nvSpPr>
        <dsp:cNvPr id="0" name=""/>
        <dsp:cNvSpPr/>
      </dsp:nvSpPr>
      <dsp:spPr>
        <a:xfrm rot="20700000">
          <a:off x="6223777" y="3090436"/>
          <a:ext cx="1969416" cy="7542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CFFCC"/>
            </a:gs>
            <a:gs pos="14000">
              <a:srgbClr val="00B0F0"/>
            </a:gs>
            <a:gs pos="61000">
              <a:srgbClr val="CCFFFF"/>
            </a:gs>
            <a:gs pos="80000">
              <a:srgbClr val="00B0F0"/>
            </a:gs>
          </a:gsLst>
          <a:lin ang="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F723B-B384-4F4C-8E1D-D3BB41F64108}">
      <dsp:nvSpPr>
        <dsp:cNvPr id="0" name=""/>
        <dsp:cNvSpPr/>
      </dsp:nvSpPr>
      <dsp:spPr>
        <a:xfrm>
          <a:off x="6711732" y="2207039"/>
          <a:ext cx="2895817" cy="2011316"/>
        </a:xfrm>
        <a:prstGeom prst="roundRect">
          <a:avLst>
            <a:gd name="adj" fmla="val 10000"/>
          </a:avLst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Iniziative che assumeranno un </a:t>
          </a:r>
          <a:r>
            <a:rPr lang="it-IT" sz="2400" b="1" u="sng" kern="1200" dirty="0"/>
            <a:t>carattere di sistema </a:t>
          </a:r>
          <a:r>
            <a:rPr lang="it-IT" sz="2100" kern="1200" dirty="0"/>
            <a:t>per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agevolare una più capillare azione formativa all’interno delle scuole.</a:t>
          </a:r>
        </a:p>
      </dsp:txBody>
      <dsp:txXfrm>
        <a:off x="6770641" y="2265948"/>
        <a:ext cx="2777999" cy="18934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7D73C-5D0B-41A9-9C44-B816BFF77FF8}">
      <dsp:nvSpPr>
        <dsp:cNvPr id="0" name=""/>
        <dsp:cNvSpPr/>
      </dsp:nvSpPr>
      <dsp:spPr>
        <a:xfrm>
          <a:off x="3319803" y="2945269"/>
          <a:ext cx="2471329" cy="24713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/>
            <a:t>60%</a:t>
          </a:r>
        </a:p>
      </dsp:txBody>
      <dsp:txXfrm>
        <a:off x="3681721" y="3307187"/>
        <a:ext cx="1747493" cy="1747493"/>
      </dsp:txXfrm>
    </dsp:sp>
    <dsp:sp modelId="{0D5F97D6-6C11-401F-A55F-9A3AB469E503}">
      <dsp:nvSpPr>
        <dsp:cNvPr id="0" name=""/>
        <dsp:cNvSpPr/>
      </dsp:nvSpPr>
      <dsp:spPr>
        <a:xfrm rot="12900000">
          <a:off x="1730360" y="2513658"/>
          <a:ext cx="1893870" cy="7043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CFFCC"/>
            </a:gs>
            <a:gs pos="14000">
              <a:srgbClr val="00B0F0"/>
            </a:gs>
            <a:gs pos="61000">
              <a:srgbClr val="CCFFFF"/>
            </a:gs>
            <a:gs pos="80000">
              <a:srgbClr val="00B0F0"/>
            </a:gs>
          </a:gsLst>
          <a:lin ang="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86BA5-CC23-4164-A54F-EFCB7304D4B1}">
      <dsp:nvSpPr>
        <dsp:cNvPr id="0" name=""/>
        <dsp:cNvSpPr/>
      </dsp:nvSpPr>
      <dsp:spPr>
        <a:xfrm>
          <a:off x="727730" y="1288747"/>
          <a:ext cx="2347762" cy="2067871"/>
        </a:xfrm>
        <a:prstGeom prst="roundRect">
          <a:avLst>
            <a:gd name="adj" fmla="val 10000"/>
          </a:avLst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i="0" u="sng" kern="1200" dirty="0">
              <a:effectLst/>
            </a:rPr>
            <a:t>Organizzazione diretta </a:t>
          </a:r>
          <a:r>
            <a:rPr lang="it-IT" sz="1800" kern="1200" dirty="0"/>
            <a:t>di attività formative da parte della scuola, anche in modalità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autoformazione e ricerca didattica strutturata;</a:t>
          </a:r>
        </a:p>
      </dsp:txBody>
      <dsp:txXfrm>
        <a:off x="788296" y="1349313"/>
        <a:ext cx="2226630" cy="1946739"/>
      </dsp:txXfrm>
    </dsp:sp>
    <dsp:sp modelId="{BA896A56-8E47-4FE6-B715-DD4806817780}">
      <dsp:nvSpPr>
        <dsp:cNvPr id="0" name=""/>
        <dsp:cNvSpPr/>
      </dsp:nvSpPr>
      <dsp:spPr>
        <a:xfrm rot="16200000">
          <a:off x="3608533" y="1535944"/>
          <a:ext cx="1893870" cy="7043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CFFCC"/>
            </a:gs>
            <a:gs pos="14000">
              <a:srgbClr val="00B0F0"/>
            </a:gs>
            <a:gs pos="61000">
              <a:srgbClr val="CCFFFF"/>
            </a:gs>
            <a:gs pos="80000">
              <a:srgbClr val="00B0F0"/>
            </a:gs>
          </a:gsLst>
          <a:lin ang="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ABECB-03AE-4E3B-839C-C3AB3C25EE3E}">
      <dsp:nvSpPr>
        <dsp:cNvPr id="0" name=""/>
        <dsp:cNvSpPr/>
      </dsp:nvSpPr>
      <dsp:spPr>
        <a:xfrm>
          <a:off x="3381586" y="2068"/>
          <a:ext cx="2347762" cy="1878210"/>
        </a:xfrm>
        <a:prstGeom prst="roundRect">
          <a:avLst>
            <a:gd name="adj" fmla="val 10000"/>
          </a:avLst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Organizzazione coordinata con altre scuole di </a:t>
          </a:r>
          <a:r>
            <a:rPr lang="it-IT" sz="1800" b="1" u="sng" kern="1200" dirty="0"/>
            <a:t>iniziative formative di rete </a:t>
          </a:r>
          <a:r>
            <a:rPr lang="it-IT" sz="1800" kern="1200" dirty="0"/>
            <a:t>(per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tipologie specifiche di approfondimento);</a:t>
          </a:r>
        </a:p>
      </dsp:txBody>
      <dsp:txXfrm>
        <a:off x="3436597" y="57079"/>
        <a:ext cx="2237740" cy="1768188"/>
      </dsp:txXfrm>
    </dsp:sp>
    <dsp:sp modelId="{4043B993-1D3A-459C-9CFB-102739D88BE6}">
      <dsp:nvSpPr>
        <dsp:cNvPr id="0" name=""/>
        <dsp:cNvSpPr/>
      </dsp:nvSpPr>
      <dsp:spPr>
        <a:xfrm rot="19500000">
          <a:off x="5486705" y="2513658"/>
          <a:ext cx="1893870" cy="7043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CFFCC"/>
            </a:gs>
            <a:gs pos="14000">
              <a:srgbClr val="00B0F0"/>
            </a:gs>
            <a:gs pos="61000">
              <a:srgbClr val="CCFFFF"/>
            </a:gs>
            <a:gs pos="80000">
              <a:srgbClr val="00B0F0"/>
            </a:gs>
          </a:gsLst>
          <a:lin ang="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B6198-674E-4AC8-878D-A94ED2AC15ED}">
      <dsp:nvSpPr>
        <dsp:cNvPr id="0" name=""/>
        <dsp:cNvSpPr/>
      </dsp:nvSpPr>
      <dsp:spPr>
        <a:xfrm>
          <a:off x="5857235" y="1383578"/>
          <a:ext cx="2704176" cy="1878210"/>
        </a:xfrm>
        <a:prstGeom prst="roundRect">
          <a:avLst>
            <a:gd name="adj" fmla="val 10000"/>
          </a:avLst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800" kern="1200" dirty="0"/>
            <a:t>Collaborazione con le </a:t>
          </a:r>
          <a:r>
            <a:rPr lang="it-IT" sz="1800" b="1" i="0" u="sng" kern="1200" dirty="0"/>
            <a:t>Università, gli Istituti di ricerca, con le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800" b="1" i="0" u="sng" kern="1200" dirty="0"/>
            <a:t>Associazioni professionali </a:t>
          </a:r>
          <a:r>
            <a:rPr lang="it-IT" sz="1800" kern="1200" dirty="0"/>
            <a:t>qualificate e gli Enti accreditati ai sensi della DM 170/2016.</a:t>
          </a:r>
        </a:p>
      </dsp:txBody>
      <dsp:txXfrm>
        <a:off x="5912246" y="1438589"/>
        <a:ext cx="2594154" cy="17681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74B53-51E2-40C6-A0C1-B9C3B12F5C7D}">
      <dsp:nvSpPr>
        <dsp:cNvPr id="0" name=""/>
        <dsp:cNvSpPr/>
      </dsp:nvSpPr>
      <dsp:spPr>
        <a:xfrm rot="5400000">
          <a:off x="2096985" y="1234755"/>
          <a:ext cx="1092034" cy="12432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03FD0-B516-4220-8635-1E2B19C81FFD}">
      <dsp:nvSpPr>
        <dsp:cNvPr id="0" name=""/>
        <dsp:cNvSpPr/>
      </dsp:nvSpPr>
      <dsp:spPr>
        <a:xfrm>
          <a:off x="1281354" y="24213"/>
          <a:ext cx="2890960" cy="1286780"/>
        </a:xfrm>
        <a:prstGeom prst="roundRect">
          <a:avLst>
            <a:gd name="adj" fmla="val 16670"/>
          </a:avLst>
        </a:prstGeom>
        <a:solidFill>
          <a:srgbClr val="CCCC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002060"/>
              </a:solidFill>
            </a:rPr>
            <a:t>Coinvolgimento di tutto il personale nella lettura delle esigenze di sviluppo e miglioramento della scuola.</a:t>
          </a:r>
        </a:p>
      </dsp:txBody>
      <dsp:txXfrm>
        <a:off x="1344181" y="87040"/>
        <a:ext cx="2765306" cy="1161126"/>
      </dsp:txXfrm>
    </dsp:sp>
    <dsp:sp modelId="{EE50CCF0-D21A-47A2-940C-D9653385BB1F}">
      <dsp:nvSpPr>
        <dsp:cNvPr id="0" name=""/>
        <dsp:cNvSpPr/>
      </dsp:nvSpPr>
      <dsp:spPr>
        <a:xfrm>
          <a:off x="3646006" y="146936"/>
          <a:ext cx="1337035" cy="1040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98AF0-3DFD-4F2C-B0D6-3B0FCAD859EC}">
      <dsp:nvSpPr>
        <dsp:cNvPr id="0" name=""/>
        <dsp:cNvSpPr/>
      </dsp:nvSpPr>
      <dsp:spPr>
        <a:xfrm rot="5400000">
          <a:off x="3884073" y="2651656"/>
          <a:ext cx="1092034" cy="12432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E208C-FE10-489E-9B94-B017946A9B61}">
      <dsp:nvSpPr>
        <dsp:cNvPr id="0" name=""/>
        <dsp:cNvSpPr/>
      </dsp:nvSpPr>
      <dsp:spPr>
        <a:xfrm>
          <a:off x="3058164" y="1469692"/>
          <a:ext cx="3440937" cy="1286780"/>
        </a:xfrm>
        <a:prstGeom prst="roundRect">
          <a:avLst>
            <a:gd name="adj" fmla="val 16670"/>
          </a:avLst>
        </a:prstGeom>
        <a:solidFill>
          <a:srgbClr val="A9CBE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rgbClr val="002060"/>
              </a:solidFill>
            </a:rPr>
            <a:t>Adozione di scelte  coerenti con gli obiettivi del PTOF.</a:t>
          </a:r>
        </a:p>
      </dsp:txBody>
      <dsp:txXfrm>
        <a:off x="3120991" y="1532519"/>
        <a:ext cx="3315283" cy="1161126"/>
      </dsp:txXfrm>
    </dsp:sp>
    <dsp:sp modelId="{D4206462-56F0-4D1A-B993-013F18095AF3}">
      <dsp:nvSpPr>
        <dsp:cNvPr id="0" name=""/>
        <dsp:cNvSpPr/>
      </dsp:nvSpPr>
      <dsp:spPr>
        <a:xfrm>
          <a:off x="5697805" y="1592416"/>
          <a:ext cx="1337035" cy="1040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089F1-FF20-4EC1-B5CB-23B8A135E8FE}">
      <dsp:nvSpPr>
        <dsp:cNvPr id="0" name=""/>
        <dsp:cNvSpPr/>
      </dsp:nvSpPr>
      <dsp:spPr>
        <a:xfrm>
          <a:off x="4834974" y="2915172"/>
          <a:ext cx="2794741" cy="1286780"/>
        </a:xfrm>
        <a:prstGeom prst="roundRect">
          <a:avLst>
            <a:gd name="adj" fmla="val 16670"/>
          </a:avLst>
        </a:prstGeom>
        <a:solidFill>
          <a:srgbClr val="73A9DB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001B50"/>
              </a:solidFill>
            </a:rPr>
            <a:t>Consolidamento dello spirito di collaborazione e  condivisione tra tutti i membri della comunità professionale.</a:t>
          </a:r>
        </a:p>
      </dsp:txBody>
      <dsp:txXfrm>
        <a:off x="4897801" y="2977999"/>
        <a:ext cx="2669087" cy="11611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AEF58-C5BC-49F9-8D04-11F845595CCB}">
      <dsp:nvSpPr>
        <dsp:cNvPr id="0" name=""/>
        <dsp:cNvSpPr/>
      </dsp:nvSpPr>
      <dsp:spPr>
        <a:xfrm rot="10800000">
          <a:off x="1718287" y="866"/>
          <a:ext cx="5432023" cy="14002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486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assicurare interventi formativi in presenza </a:t>
          </a:r>
        </a:p>
      </dsp:txBody>
      <dsp:txXfrm rot="10800000">
        <a:off x="2068358" y="866"/>
        <a:ext cx="5081952" cy="1400283"/>
      </dsp:txXfrm>
    </dsp:sp>
    <dsp:sp modelId="{B454BD22-76D4-49BF-8A01-3811FA7FB05A}">
      <dsp:nvSpPr>
        <dsp:cNvPr id="0" name=""/>
        <dsp:cNvSpPr/>
      </dsp:nvSpPr>
      <dsp:spPr>
        <a:xfrm>
          <a:off x="1018145" y="866"/>
          <a:ext cx="1400283" cy="140028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EF417-A0FE-4CFA-9FE9-4E73BF13B381}">
      <dsp:nvSpPr>
        <dsp:cNvPr id="0" name=""/>
        <dsp:cNvSpPr/>
      </dsp:nvSpPr>
      <dsp:spPr>
        <a:xfrm rot="10800000">
          <a:off x="1718287" y="1812238"/>
          <a:ext cx="5432023" cy="14002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486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assicurare una  prolungata attività di tutoraggio </a:t>
          </a:r>
        </a:p>
      </dsp:txBody>
      <dsp:txXfrm rot="10800000">
        <a:off x="2068358" y="1812238"/>
        <a:ext cx="5081952" cy="1400283"/>
      </dsp:txXfrm>
    </dsp:sp>
    <dsp:sp modelId="{61815C78-A1A5-49D7-AD57-C8D088D26325}">
      <dsp:nvSpPr>
        <dsp:cNvPr id="0" name=""/>
        <dsp:cNvSpPr/>
      </dsp:nvSpPr>
      <dsp:spPr>
        <a:xfrm>
          <a:off x="1018145" y="1812238"/>
          <a:ext cx="1400283" cy="140028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75674-7DB5-440D-B12A-12A9D77C1333}">
      <dsp:nvSpPr>
        <dsp:cNvPr id="0" name=""/>
        <dsp:cNvSpPr/>
      </dsp:nvSpPr>
      <dsp:spPr>
        <a:xfrm rot="5400000">
          <a:off x="-355406" y="359114"/>
          <a:ext cx="2178109" cy="14672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600" kern="1200" dirty="0"/>
            <a:t>10 h</a:t>
          </a:r>
        </a:p>
      </dsp:txBody>
      <dsp:txXfrm rot="-5400000">
        <a:off x="1" y="737355"/>
        <a:ext cx="1467296" cy="710813"/>
      </dsp:txXfrm>
    </dsp:sp>
    <dsp:sp modelId="{756D2092-B9BD-496E-B5F1-210460DDE839}">
      <dsp:nvSpPr>
        <dsp:cNvPr id="0" name=""/>
        <dsp:cNvSpPr/>
      </dsp:nvSpPr>
      <dsp:spPr>
        <a:xfrm rot="5400000">
          <a:off x="1845537" y="-374533"/>
          <a:ext cx="1444461" cy="2200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kern="1200" dirty="0"/>
            <a:t>Attività formative in presenza</a:t>
          </a:r>
        </a:p>
      </dsp:txBody>
      <dsp:txXfrm rot="-5400000">
        <a:off x="1467296" y="74221"/>
        <a:ext cx="2130431" cy="1303435"/>
      </dsp:txXfrm>
    </dsp:sp>
    <dsp:sp modelId="{17E693FA-F1BD-478F-B7F0-33999FABC26B}">
      <dsp:nvSpPr>
        <dsp:cNvPr id="0" name=""/>
        <dsp:cNvSpPr/>
      </dsp:nvSpPr>
      <dsp:spPr>
        <a:xfrm rot="5400000">
          <a:off x="-355406" y="2251074"/>
          <a:ext cx="2178109" cy="14672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600" kern="1200" dirty="0"/>
            <a:t>15 h</a:t>
          </a:r>
        </a:p>
      </dsp:txBody>
      <dsp:txXfrm rot="-5400000">
        <a:off x="1" y="2629315"/>
        <a:ext cx="1467296" cy="710813"/>
      </dsp:txXfrm>
    </dsp:sp>
    <dsp:sp modelId="{BDA4430E-418D-4C5F-9584-48D0AEB9B1B8}">
      <dsp:nvSpPr>
        <dsp:cNvPr id="0" name=""/>
        <dsp:cNvSpPr/>
      </dsp:nvSpPr>
      <dsp:spPr>
        <a:xfrm rot="5400000">
          <a:off x="1845537" y="1517426"/>
          <a:ext cx="1444461" cy="2200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kern="1200" dirty="0"/>
            <a:t>Laboratorio presso le scuole di appartenenza</a:t>
          </a:r>
        </a:p>
      </dsp:txBody>
      <dsp:txXfrm rot="-5400000">
        <a:off x="1467296" y="1966181"/>
        <a:ext cx="2130431" cy="13034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A87D6-BC17-4677-928D-8076700A8C96}">
      <dsp:nvSpPr>
        <dsp:cNvPr id="0" name=""/>
        <dsp:cNvSpPr/>
      </dsp:nvSpPr>
      <dsp:spPr>
        <a:xfrm rot="5400000">
          <a:off x="6973036" y="-2914509"/>
          <a:ext cx="1135282" cy="7097108"/>
        </a:xfrm>
        <a:prstGeom prst="round2SameRect">
          <a:avLst/>
        </a:prstGeom>
        <a:solidFill>
          <a:schemeClr val="bg1"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Il senso di tale innovazione, le ricadute nell’organizzazione scolastica, con riferimento ai fattori contestuali, agli strumenti e alle strategie, alla modalità della loro organizzazione, che in qualità di facilitatori possono migliorare il processo dell’inclusione.</a:t>
          </a:r>
        </a:p>
      </dsp:txBody>
      <dsp:txXfrm rot="-5400000">
        <a:off x="3992123" y="121824"/>
        <a:ext cx="7041688" cy="1024442"/>
      </dsp:txXfrm>
    </dsp:sp>
    <dsp:sp modelId="{71F22210-F509-47E6-86AA-D65C31D76259}">
      <dsp:nvSpPr>
        <dsp:cNvPr id="0" name=""/>
        <dsp:cNvSpPr/>
      </dsp:nvSpPr>
      <dsp:spPr>
        <a:xfrm>
          <a:off x="0" y="2625"/>
          <a:ext cx="3992123" cy="1262839"/>
        </a:xfrm>
        <a:prstGeom prst="roundRect">
          <a:avLst/>
        </a:prstGeom>
        <a:solidFill>
          <a:srgbClr val="F2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1° modulo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Il Modello </a:t>
          </a:r>
          <a:r>
            <a:rPr lang="it-IT" sz="2000" b="1" kern="1200" dirty="0" err="1"/>
            <a:t>bio</a:t>
          </a:r>
          <a:r>
            <a:rPr lang="it-IT" sz="2000" b="1" kern="1200" dirty="0"/>
            <a:t>-</a:t>
          </a:r>
          <a:r>
            <a:rPr lang="it-IT" sz="2000" b="1" kern="1200" dirty="0" err="1"/>
            <a:t>psico</a:t>
          </a:r>
          <a:r>
            <a:rPr lang="it-IT" sz="2000" b="1" kern="1200" dirty="0"/>
            <a:t>-sociale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alla base dell’ICF</a:t>
          </a:r>
        </a:p>
      </dsp:txBody>
      <dsp:txXfrm>
        <a:off x="61647" y="64272"/>
        <a:ext cx="3868829" cy="1139545"/>
      </dsp:txXfrm>
    </dsp:sp>
    <dsp:sp modelId="{404EECBC-2C77-40CE-B2B9-875FF9CD791A}">
      <dsp:nvSpPr>
        <dsp:cNvPr id="0" name=""/>
        <dsp:cNvSpPr/>
      </dsp:nvSpPr>
      <dsp:spPr>
        <a:xfrm>
          <a:off x="0" y="1328606"/>
          <a:ext cx="3992123" cy="1262839"/>
        </a:xfrm>
        <a:prstGeom prst="roundRect">
          <a:avLst/>
        </a:prstGeom>
        <a:solidFill>
          <a:srgbClr val="F2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2° modulo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L’inclusione scolastica in classe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 dirty="0"/>
        </a:p>
      </dsp:txBody>
      <dsp:txXfrm>
        <a:off x="61647" y="1390253"/>
        <a:ext cx="3868829" cy="1139545"/>
      </dsp:txXfrm>
    </dsp:sp>
    <dsp:sp modelId="{6748B938-9BF4-4A91-8500-49F35E3DE732}">
      <dsp:nvSpPr>
        <dsp:cNvPr id="0" name=""/>
        <dsp:cNvSpPr/>
      </dsp:nvSpPr>
      <dsp:spPr>
        <a:xfrm rot="5400000">
          <a:off x="7035542" y="-262546"/>
          <a:ext cx="1010271" cy="7097108"/>
        </a:xfrm>
        <a:prstGeom prst="round2SameRect">
          <a:avLst/>
        </a:prstGeom>
        <a:solidFill>
          <a:schemeClr val="bg1"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/>
            <a:t> Sia la valutazione nel raggiungimento degli obiettivi previsti per lo studente con disabilità sia la valutazione della qualità dell’inclusione dell’istituzione scolastica.</a:t>
          </a:r>
        </a:p>
      </dsp:txBody>
      <dsp:txXfrm rot="-5400000">
        <a:off x="3992124" y="2830189"/>
        <a:ext cx="7047791" cy="911637"/>
      </dsp:txXfrm>
    </dsp:sp>
    <dsp:sp modelId="{6138AE2D-A517-4E95-AF45-27353B13B078}">
      <dsp:nvSpPr>
        <dsp:cNvPr id="0" name=""/>
        <dsp:cNvSpPr/>
      </dsp:nvSpPr>
      <dsp:spPr>
        <a:xfrm>
          <a:off x="0" y="2654587"/>
          <a:ext cx="3992123" cy="1262839"/>
        </a:xfrm>
        <a:prstGeom prst="roundRect">
          <a:avLst/>
        </a:prstGeom>
        <a:solidFill>
          <a:srgbClr val="F2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3° modulo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La valutazione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 dirty="0"/>
        </a:p>
      </dsp:txBody>
      <dsp:txXfrm>
        <a:off x="61647" y="2716234"/>
        <a:ext cx="3868829" cy="1139545"/>
      </dsp:txXfrm>
    </dsp:sp>
    <dsp:sp modelId="{A0C82DD8-E300-47C7-86B2-D30C442B12C6}">
      <dsp:nvSpPr>
        <dsp:cNvPr id="0" name=""/>
        <dsp:cNvSpPr/>
      </dsp:nvSpPr>
      <dsp:spPr>
        <a:xfrm rot="5400000">
          <a:off x="7035542" y="1063434"/>
          <a:ext cx="1010271" cy="7097108"/>
        </a:xfrm>
        <a:prstGeom prst="round2SameRect">
          <a:avLst/>
        </a:prstGeom>
        <a:solidFill>
          <a:schemeClr val="bg1"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/>
            <a:t>L’uso attivo della nuove tecnologie,  di software dedicati e di altri strumenti compensativi.</a:t>
          </a:r>
        </a:p>
      </dsp:txBody>
      <dsp:txXfrm rot="-5400000">
        <a:off x="3992124" y="4156170"/>
        <a:ext cx="7047791" cy="911637"/>
      </dsp:txXfrm>
    </dsp:sp>
    <dsp:sp modelId="{0D383746-EEE5-41CD-A165-EFE0B3E6481E}">
      <dsp:nvSpPr>
        <dsp:cNvPr id="0" name=""/>
        <dsp:cNvSpPr/>
      </dsp:nvSpPr>
      <dsp:spPr>
        <a:xfrm>
          <a:off x="0" y="3980569"/>
          <a:ext cx="3992123" cy="1262839"/>
        </a:xfrm>
        <a:prstGeom prst="roundRect">
          <a:avLst/>
        </a:prstGeom>
        <a:solidFill>
          <a:srgbClr val="F2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4° modulo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/>
            <a:t>Le tecnologie informatiche</a:t>
          </a:r>
        </a:p>
      </dsp:txBody>
      <dsp:txXfrm>
        <a:off x="61647" y="4042216"/>
        <a:ext cx="3868829" cy="1139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3CEA2-BD24-4AB8-B464-DDE883957500}" type="datetimeFigureOut">
              <a:rPr lang="it-IT" smtClean="0"/>
              <a:t>17/01/20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466B2-9985-48D0-81CD-CFE375DB704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717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466B2-9985-48D0-81CD-CFE375DB7040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7523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466B2-9985-48D0-81CD-CFE375DB7040}" type="slidenum">
              <a:rPr lang="it-IT" smtClean="0"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9044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78612" cy="375761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D8C608-8772-4ED7-BAB5-D58ABDEF1E8C}" type="slidenum">
              <a:rPr lang="it-IT" smtClean="0"/>
              <a:pPr>
                <a:defRPr/>
              </a:pPr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8017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466B2-9985-48D0-81CD-CFE375DB7040}" type="slidenum">
              <a:rPr lang="it-IT" smtClean="0"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8863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188" y="750888"/>
            <a:ext cx="6678612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sp>
        <p:nvSpPr>
          <p:cNvPr id="665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3A8A38-7E62-4B52-90C4-5545D7D02CC5}" type="slidenum">
              <a:rPr lang="it-IT" altLang="it-IT" smtClean="0">
                <a:latin typeface="Arial" pitchFamily="34" charset="0"/>
              </a:rPr>
              <a:pPr/>
              <a:t>25</a:t>
            </a:fld>
            <a:endParaRPr lang="it-IT" altLang="it-IT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12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3F00A-7436-4DEB-A402-A73791B7D26D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8830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3F00A-7436-4DEB-A402-A73791B7D26D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688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00ECC-995E-4539-8B19-9C0DB0F02550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7234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3F00A-7436-4DEB-A402-A73791B7D26D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082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00ECC-995E-4539-8B19-9C0DB0F02550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957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00ECC-995E-4539-8B19-9C0DB0F02550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252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188" y="750888"/>
            <a:ext cx="6678612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baseline="0" dirty="0"/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23EEA2-FBB3-41C1-9799-840D94603EA9}" type="slidenum">
              <a:rPr lang="it-IT" altLang="it-IT" smtClean="0">
                <a:latin typeface="Arial" pitchFamily="34" charset="0"/>
              </a:rPr>
              <a:pPr/>
              <a:t>4</a:t>
            </a:fld>
            <a:endParaRPr lang="it-IT" altLang="it-IT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574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00ECC-995E-4539-8B19-9C0DB0F02550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2849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3F00A-7436-4DEB-A402-A73791B7D26D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20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3F00A-7436-4DEB-A402-A73791B7D26D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8535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00ECC-995E-4539-8B19-9C0DB0F02550}" type="slidenum">
              <a:rPr lang="it-IT" smtClean="0"/>
              <a:pPr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254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3F00A-7436-4DEB-A402-A73791B7D26D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3664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3F00A-7436-4DEB-A402-A73791B7D26D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8678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3F00A-7436-4DEB-A402-A73791B7D26D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338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3F00A-7436-4DEB-A402-A73791B7D26D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49836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3F00A-7436-4DEB-A402-A73791B7D26D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7060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00ECC-995E-4539-8B19-9C0DB0F02550}" type="slidenum">
              <a:rPr lang="it-IT" smtClean="0"/>
              <a:pPr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608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FC682-D20E-4A3F-81BB-F409E51A503E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26402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3F00A-7436-4DEB-A402-A73791B7D26D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27981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00ECC-995E-4539-8B19-9C0DB0F02550}" type="slidenum">
              <a:rPr lang="it-IT" smtClean="0"/>
              <a:pPr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21845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3F00A-7436-4DEB-A402-A73791B7D26D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7494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3F00A-7436-4DEB-A402-A73791B7D26D}" type="slidenum">
              <a:rPr lang="it-IT" smtClean="0"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1037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3F00A-7436-4DEB-A402-A73791B7D26D}" type="slidenum">
              <a:rPr lang="it-IT" smtClean="0"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678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FC682-D20E-4A3F-81BB-F409E51A503E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0919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FC682-D20E-4A3F-81BB-F409E51A503E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599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FC682-D20E-4A3F-81BB-F409E51A503E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4404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466B2-9985-48D0-81CD-CFE375DB7040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565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466B2-9985-48D0-81CD-CFE375DB7040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6633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466B2-9985-48D0-81CD-CFE375DB7040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059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6029E6F-9CDE-4B2A-BCC6-B874779DCED6}" type="datetimeFigureOut">
              <a:rPr lang="it-IT" smtClean="0"/>
              <a:t>17/01/20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7A8AB5B-65F2-46D8-97CD-21E3A797742D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57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9E6F-9CDE-4B2A-BCC6-B874779DCED6}" type="datetimeFigureOut">
              <a:rPr lang="it-IT" smtClean="0"/>
              <a:t>17/01/20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AB5B-65F2-46D8-97CD-21E3A797742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096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9E6F-9CDE-4B2A-BCC6-B874779DCED6}" type="datetimeFigureOut">
              <a:rPr lang="it-IT" smtClean="0"/>
              <a:t>17/01/20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AB5B-65F2-46D8-97CD-21E3A797742D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220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9E6F-9CDE-4B2A-BCC6-B874779DCED6}" type="datetimeFigureOut">
              <a:rPr lang="it-IT" smtClean="0"/>
              <a:t>17/01/20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AB5B-65F2-46D8-97CD-21E3A797742D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496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9E6F-9CDE-4B2A-BCC6-B874779DCED6}" type="datetimeFigureOut">
              <a:rPr lang="it-IT" smtClean="0"/>
              <a:t>17/01/20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AB5B-65F2-46D8-97CD-21E3A797742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1527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9E6F-9CDE-4B2A-BCC6-B874779DCED6}" type="datetimeFigureOut">
              <a:rPr lang="it-IT" smtClean="0"/>
              <a:t>17/01/20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AB5B-65F2-46D8-97CD-21E3A797742D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09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9E6F-9CDE-4B2A-BCC6-B874779DCED6}" type="datetimeFigureOut">
              <a:rPr lang="it-IT" smtClean="0"/>
              <a:t>17/01/20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AB5B-65F2-46D8-97CD-21E3A797742D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565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9E6F-9CDE-4B2A-BCC6-B874779DCED6}" type="datetimeFigureOut">
              <a:rPr lang="it-IT" smtClean="0"/>
              <a:t>17/01/20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AB5B-65F2-46D8-97CD-21E3A797742D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685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9E6F-9CDE-4B2A-BCC6-B874779DCED6}" type="datetimeFigureOut">
              <a:rPr lang="it-IT" smtClean="0"/>
              <a:t>17/01/20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AB5B-65F2-46D8-97CD-21E3A797742D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196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/>
              <a:t>NOME COGNOME CANDIDATO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5334B-E5E2-4F0F-BA98-FFA2D9D0342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331942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9E6F-9CDE-4B2A-BCC6-B874779DCED6}" type="datetimeFigureOut">
              <a:rPr lang="it-IT" smtClean="0"/>
              <a:t>17/01/20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AB5B-65F2-46D8-97CD-21E3A797742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832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9E6F-9CDE-4B2A-BCC6-B874779DCED6}" type="datetimeFigureOut">
              <a:rPr lang="it-IT" smtClean="0"/>
              <a:t>17/01/20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AB5B-65F2-46D8-97CD-21E3A797742D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65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9E6F-9CDE-4B2A-BCC6-B874779DCED6}" type="datetimeFigureOut">
              <a:rPr lang="it-IT" smtClean="0"/>
              <a:t>17/01/20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AB5B-65F2-46D8-97CD-21E3A797742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49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9E6F-9CDE-4B2A-BCC6-B874779DCED6}" type="datetimeFigureOut">
              <a:rPr lang="it-IT" smtClean="0"/>
              <a:t>17/01/20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AB5B-65F2-46D8-97CD-21E3A797742D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94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9E6F-9CDE-4B2A-BCC6-B874779DCED6}" type="datetimeFigureOut">
              <a:rPr lang="it-IT" smtClean="0"/>
              <a:t>17/01/20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AB5B-65F2-46D8-97CD-21E3A797742D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96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9E6F-9CDE-4B2A-BCC6-B874779DCED6}" type="datetimeFigureOut">
              <a:rPr lang="it-IT" smtClean="0"/>
              <a:t>17/01/20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AB5B-65F2-46D8-97CD-21E3A797742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615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9E6F-9CDE-4B2A-BCC6-B874779DCED6}" type="datetimeFigureOut">
              <a:rPr lang="it-IT" smtClean="0"/>
              <a:t>17/01/20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AB5B-65F2-46D8-97CD-21E3A797742D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3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9E6F-9CDE-4B2A-BCC6-B874779DCED6}" type="datetimeFigureOut">
              <a:rPr lang="it-IT" smtClean="0"/>
              <a:t>17/01/20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AB5B-65F2-46D8-97CD-21E3A797742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892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66"/>
            </a:gs>
            <a:gs pos="14000">
              <a:srgbClr val="FF3399"/>
            </a:gs>
            <a:gs pos="61000">
              <a:srgbClr val="FF3399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029E6F-9CDE-4B2A-BCC6-B874779DCED6}" type="datetimeFigureOut">
              <a:rPr lang="it-IT" smtClean="0"/>
              <a:t>17/01/20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A8AB5B-65F2-46D8-97CD-21E3A797742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026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11" Type="http://schemas.openxmlformats.org/officeDocument/2006/relationships/image" Target="../media/image7.png"/><Relationship Id="rId5" Type="http://schemas.openxmlformats.org/officeDocument/2006/relationships/image" Target="../media/image33.png"/><Relationship Id="rId10" Type="http://schemas.openxmlformats.org/officeDocument/2006/relationships/image" Target="../media/image38.jpg"/><Relationship Id="rId4" Type="http://schemas.openxmlformats.org/officeDocument/2006/relationships/image" Target="../media/image32.jpeg"/><Relationship Id="rId9" Type="http://schemas.openxmlformats.org/officeDocument/2006/relationships/image" Target="../media/image37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11" Type="http://schemas.openxmlformats.org/officeDocument/2006/relationships/image" Target="../media/image40.png"/><Relationship Id="rId5" Type="http://schemas.openxmlformats.org/officeDocument/2006/relationships/image" Target="../media/image31.png"/><Relationship Id="rId10" Type="http://schemas.openxmlformats.org/officeDocument/2006/relationships/hyperlink" Target="http://www.google.it/url?sa=i&amp;rct=j&amp;q=&amp;esrc=s&amp;source=images&amp;cd=&amp;cad=rja&amp;uact=8&amp;ved=0ahUKEwiCiY-3yeLQAhWBExoKHVAJD1gQjRwIBw&amp;url=http://www.icmmastroianni.com/scuola-in-rete&amp;bvm=bv.140496471,d.d2s&amp;psig=AFQjCNG6-9TvLl3vcYaup4LCw4S8QKVqPw&amp;ust=1481216965246966" TargetMode="External"/><Relationship Id="rId4" Type="http://schemas.openxmlformats.org/officeDocument/2006/relationships/image" Target="../media/image36.jpeg"/><Relationship Id="rId9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sa=i&amp;rct=j&amp;q=&amp;esrc=s&amp;source=images&amp;cd=&amp;cad=rja&amp;uact=8&amp;ved=2ahUKEwixmtXqyYbfAhWBIcAKHVo8Bs8QjRx6BAgBEAU&amp;url=https://blogs.universal.org/bispomacedo/2018/02/13/20o-dia-do-jejum-de-daniel-3/&amp;psig=AOvVaw36Xm6sKFvq1ulcHnPBVzE1&amp;ust=154402667572213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3.png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t/url?sa=i&amp;rct=j&amp;q=&amp;esrc=s&amp;source=images&amp;cd=&amp;cad=rja&amp;uact=8&amp;ved=&amp;url=http://www.domotica.it/expo/schede/kblue_srl_ita.htm&amp;ei=t40zVZrjCsvQ7Ab0moHoAQ&amp;psig=AFQjCNFqRYCv2cMJZTaXgmbJtwkg0TZytA&amp;ust=1429528375532417" TargetMode="External"/><Relationship Id="rId5" Type="http://schemas.openxmlformats.org/officeDocument/2006/relationships/image" Target="../media/image48.jpeg"/><Relationship Id="rId4" Type="http://schemas.openxmlformats.org/officeDocument/2006/relationships/hyperlink" Target="http://www.google.it/url?sa=i&amp;rct=j&amp;q=&amp;esrc=s&amp;source=images&amp;cd=&amp;cad=rja&amp;uact=8&amp;ved=0ahUKEwj7--bJtcTQAhWEOxQKHU2vBOIQjRwIBw&amp;url=http://ciesseinforma.csvfvg.it/category/attivita-formativa/page/5/&amp;bvm=bv.139782543,d.d24&amp;psig=AFQjCNFSURBZ1ghzltTVjW3oMDogym8dOw&amp;ust=1480180856313168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iCiY-3yeLQAhWBExoKHVAJD1gQjRwIBw&amp;url=http://www.icmmastroianni.com/scuola-in-rete&amp;bvm=bv.140496471,d.d2s&amp;psig=AFQjCNG6-9TvLl3vcYaup4LCw4S8QKVqPw&amp;ust=1481216965246966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FFFF"/>
            </a:gs>
            <a:gs pos="14000">
              <a:schemeClr val="accent1">
                <a:lumMod val="20000"/>
                <a:lumOff val="80000"/>
              </a:schemeClr>
            </a:gs>
            <a:gs pos="61000">
              <a:srgbClr val="9999FF"/>
            </a:gs>
            <a:gs pos="93000">
              <a:srgbClr val="CCFFC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030" y="179882"/>
            <a:ext cx="2932969" cy="164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9"/>
          <p:cNvSpPr txBox="1">
            <a:spLocks noChangeArrowheads="1"/>
          </p:cNvSpPr>
          <p:nvPr/>
        </p:nvSpPr>
        <p:spPr bwMode="auto">
          <a:xfrm>
            <a:off x="372096" y="2113768"/>
            <a:ext cx="5180728" cy="3262432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</a:rPr>
              <a:t>PIANO NAZIONALE FORMAZIONE DOCENTI 2019/2022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+mn-lt"/>
              </a:rPr>
              <a:t>INCONTRO DI AMBITO 08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2000" b="1" dirty="0">
              <a:solidFill>
                <a:srgbClr val="002060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70C0"/>
                </a:solidFill>
                <a:latin typeface="+mn-lt"/>
              </a:rPr>
              <a:t>Liceo Scientifico Statale E. Fermi Aversa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2000" b="1" dirty="0">
              <a:solidFill>
                <a:srgbClr val="002060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+mn-lt"/>
              </a:rPr>
              <a:t>17 Gennaio 2020 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it-IT" altLang="it-IT" sz="2200" b="1" dirty="0">
              <a:solidFill>
                <a:srgbClr val="002060"/>
              </a:solidFill>
              <a:latin typeface="+mn-lt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030" y="2260952"/>
            <a:ext cx="2932969" cy="1803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tangolo 10"/>
          <p:cNvSpPr>
            <a:spLocks noChangeArrowheads="1"/>
          </p:cNvSpPr>
          <p:nvPr/>
        </p:nvSpPr>
        <p:spPr bwMode="auto">
          <a:xfrm>
            <a:off x="6973030" y="4695474"/>
            <a:ext cx="457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2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2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/>
              <a:t>Referente regionale formazione</a:t>
            </a:r>
          </a:p>
          <a:p>
            <a:pPr algn="ctr">
              <a:spcBef>
                <a:spcPct val="0"/>
              </a:spcBef>
              <a:buNone/>
            </a:pPr>
            <a:r>
              <a:rPr lang="it-IT" altLang="it-IT" sz="1200" dirty="0"/>
              <a:t>Ufficio III – USR CAMPANIA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200" dirty="0"/>
          </a:p>
        </p:txBody>
      </p:sp>
      <p:sp>
        <p:nvSpPr>
          <p:cNvPr id="11" name="Rettangolo 10"/>
          <p:cNvSpPr/>
          <p:nvPr/>
        </p:nvSpPr>
        <p:spPr>
          <a:xfrm>
            <a:off x="3037669" y="-42868"/>
            <a:ext cx="5701242" cy="187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it-IT" dirty="0"/>
          </a:p>
          <a:p>
            <a:pPr algn="ctr">
              <a:spcBef>
                <a:spcPts val="600"/>
              </a:spcBef>
              <a:defRPr/>
            </a:pPr>
            <a:r>
              <a:rPr lang="it-IT" sz="2800" b="1" dirty="0">
                <a:solidFill>
                  <a:schemeClr val="tx1"/>
                </a:solidFill>
                <a:latin typeface="Palace Script MT" pitchFamily="66" charset="0"/>
                <a:ea typeface="Verdana" pitchFamily="34" charset="0"/>
                <a:cs typeface="Verdana" pitchFamily="34" charset="0"/>
              </a:rPr>
              <a:t>Ministero dell’Istruzione, dell’ Università e della Ricerca</a:t>
            </a:r>
            <a:endParaRPr lang="it-IT" sz="2800" dirty="0">
              <a:solidFill>
                <a:schemeClr val="tx1"/>
              </a:solidFill>
              <a:latin typeface="Palace Script MT" pitchFamily="66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it-IT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Ufficio Scolastico Regionale per la Campania</a:t>
            </a:r>
          </a:p>
          <a:p>
            <a:pPr algn="ctr">
              <a:spcBef>
                <a:spcPts val="600"/>
              </a:spcBef>
              <a:defRPr/>
            </a:pPr>
            <a:r>
              <a:rPr lang="it-IT" sz="16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DIREZIONE  GENERALE</a:t>
            </a:r>
          </a:p>
          <a:p>
            <a:pPr algn="ctr">
              <a:spcBef>
                <a:spcPts val="600"/>
              </a:spcBef>
              <a:defRPr/>
            </a:pPr>
            <a:endParaRPr lang="it-IT" sz="1600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2" name="Immagin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022" y="0"/>
            <a:ext cx="5032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D3E57C5-F264-D244-A5C8-47C22974128B}"/>
              </a:ext>
            </a:extLst>
          </p:cNvPr>
          <p:cNvSpPr txBox="1"/>
          <p:nvPr/>
        </p:nvSpPr>
        <p:spPr>
          <a:xfrm>
            <a:off x="6096000" y="4064868"/>
            <a:ext cx="59386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dirty="0"/>
              <a:t>Le slide presentate sono state prodotte e utilizzate per la formazione ai dirigenti delle scuole polo per la formazione in data 09/01/2020 dal Dirigente scolastico </a:t>
            </a:r>
            <a:r>
              <a:rPr lang="it-IT" altLang="it-IT" dirty="0"/>
              <a:t>Anna Maria Di Nocera</a:t>
            </a:r>
          </a:p>
          <a:p>
            <a:pPr algn="ctr">
              <a:spcBef>
                <a:spcPct val="0"/>
              </a:spcBef>
            </a:pPr>
            <a:endParaRPr lang="it-IT" altLang="it-IT" dirty="0"/>
          </a:p>
          <a:p>
            <a:r>
              <a:rPr lang="it-IT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7233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ttangolo 5"/>
          <p:cNvSpPr>
            <a:spLocks noChangeArrowheads="1"/>
          </p:cNvSpPr>
          <p:nvPr/>
        </p:nvSpPr>
        <p:spPr bwMode="auto">
          <a:xfrm>
            <a:off x="2233386" y="2066565"/>
            <a:ext cx="7311536" cy="3973511"/>
          </a:xfrm>
          <a:prstGeom prst="rect">
            <a:avLst/>
          </a:prstGeom>
          <a:solidFill>
            <a:schemeClr val="bg1">
              <a:alpha val="75000"/>
            </a:schemeClr>
          </a:solidFill>
          <a:ln w="2857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it-IT" sz="3200" dirty="0"/>
              <a:t>L’</a:t>
            </a:r>
            <a:r>
              <a:rPr lang="it-IT" sz="2400" dirty="0"/>
              <a:t> Indire, alla fine di ciascun anno scolastico e comunque non oltre </a:t>
            </a:r>
            <a:r>
              <a:rPr lang="it-IT" sz="2400" b="1" dirty="0"/>
              <a:t>novembre di ciascun anno</a:t>
            </a:r>
            <a:r>
              <a:rPr lang="it-IT" sz="2400" dirty="0"/>
              <a:t>, fornisce sostegno all'amministrazione centrale nella predisposizione di un rapporto di monitoraggio, anche in relazione all'utilizzo delle risorse finanziarie.</a:t>
            </a:r>
            <a:endParaRPr lang="it-IT" sz="4000" dirty="0"/>
          </a:p>
        </p:txBody>
      </p:sp>
      <p:sp>
        <p:nvSpPr>
          <p:cNvPr id="11" name="Rettangolo 10"/>
          <p:cNvSpPr/>
          <p:nvPr/>
        </p:nvSpPr>
        <p:spPr bwMode="auto">
          <a:xfrm>
            <a:off x="4315748" y="1971315"/>
            <a:ext cx="2908744" cy="95250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193" tIns="44596" rIns="89193" bIns="44596" numCol="1" rtlCol="0" anchor="t" anchorCtr="0" compatLnSpc="1">
            <a:prstTxWarp prst="textNoShape">
              <a:avLst/>
            </a:prstTxWarp>
          </a:bodyPr>
          <a:lstStyle/>
          <a:p>
            <a:pPr defTabSz="891917"/>
            <a:endParaRPr lang="it-IT" sz="1796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2" name="Rettangolo arrotondato 11"/>
          <p:cNvSpPr>
            <a:spLocks noChangeArrowheads="1"/>
          </p:cNvSpPr>
          <p:nvPr/>
        </p:nvSpPr>
        <p:spPr bwMode="auto">
          <a:xfrm>
            <a:off x="3314513" y="574849"/>
            <a:ext cx="4911213" cy="407333"/>
          </a:xfrm>
          <a:prstGeom prst="roundRect">
            <a:avLst>
              <a:gd name="adj" fmla="val 50000"/>
            </a:avLst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9193" tIns="44596" rIns="89193" bIns="44596"/>
          <a:lstStyle/>
          <a:p>
            <a:pPr algn="ctr"/>
            <a:r>
              <a:rPr lang="it-IT" altLang="it-IT" sz="2800" dirty="0">
                <a:solidFill>
                  <a:schemeClr val="tx1"/>
                </a:solidFill>
                <a:latin typeface="Calibri" pitchFamily="34" charset="0"/>
              </a:rPr>
              <a:t>L’Istituto Nazionale di Documentazione, Innovazione e Ricerca Educativa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488" y="700779"/>
            <a:ext cx="1009650" cy="1019175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8920315" y="700779"/>
            <a:ext cx="1843087" cy="1843087"/>
            <a:chOff x="3190635" y="261092"/>
            <a:chExt cx="1843087" cy="1843087"/>
          </a:xfrm>
        </p:grpSpPr>
        <p:sp>
          <p:nvSpPr>
            <p:cNvPr id="13" name="Ovale 12"/>
            <p:cNvSpPr/>
            <p:nvPr/>
          </p:nvSpPr>
          <p:spPr>
            <a:xfrm>
              <a:off x="3190635" y="261092"/>
              <a:ext cx="1843087" cy="184308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e 4"/>
            <p:cNvSpPr txBox="1"/>
            <p:nvPr/>
          </p:nvSpPr>
          <p:spPr>
            <a:xfrm>
              <a:off x="3460549" y="531006"/>
              <a:ext cx="1303259" cy="13032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800" dirty="0"/>
                <a:t>Indire </a:t>
              </a:r>
              <a:endParaRPr lang="it-IT" sz="3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8792585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>
            <a:spLocks noChangeArrowheads="1"/>
          </p:cNvSpPr>
          <p:nvPr/>
        </p:nvSpPr>
        <p:spPr bwMode="auto">
          <a:xfrm>
            <a:off x="1978926" y="606547"/>
            <a:ext cx="7157736" cy="407333"/>
          </a:xfrm>
          <a:prstGeom prst="roundRect">
            <a:avLst>
              <a:gd name="adj" fmla="val 50000"/>
            </a:avLst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9193" tIns="44596" rIns="89193" bIns="44596"/>
          <a:lstStyle/>
          <a:p>
            <a:pPr algn="ctr"/>
            <a:r>
              <a:rPr lang="it-IT" altLang="it-IT" sz="3600" b="1" dirty="0">
                <a:solidFill>
                  <a:schemeClr val="tx1"/>
                </a:solidFill>
              </a:rPr>
              <a:t>3. La ripartizione delle risorse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52" y="3904341"/>
            <a:ext cx="6535303" cy="238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454275619"/>
              </p:ext>
            </p:extLst>
          </p:nvPr>
        </p:nvGraphicFramePr>
        <p:xfrm>
          <a:off x="1826860" y="1300236"/>
          <a:ext cx="8418285" cy="2604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8961290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106129" y="841390"/>
            <a:ext cx="9807677" cy="5184775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Con nota della DGPER </a:t>
            </a:r>
            <a:r>
              <a:rPr lang="it-IT" dirty="0" err="1"/>
              <a:t>prot</a:t>
            </a:r>
            <a:r>
              <a:rPr lang="it-IT" dirty="0"/>
              <a:t>. n. 50952 del 18/12/2019 sono state ripartite le risorse per il PNFD. Di seguito la sintesi dei finanziamenti relativi alle scuole della Campania: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algn="just"/>
            <a:r>
              <a:rPr lang="it-IT" dirty="0"/>
              <a:t>La quota pari al 40% delle risorse impegnate sarà utilizzata per la gestione coordinata sul territorio delle iniziative di formazione previste dall'Amministrazione scolastica. </a:t>
            </a:r>
          </a:p>
          <a:p>
            <a:pPr algn="just"/>
            <a:r>
              <a:rPr lang="it-IT" dirty="0"/>
              <a:t>La quota restante, pari al 60% delle risorse finanziarie disponibili, sarà attribuita </a:t>
            </a:r>
            <a:r>
              <a:rPr lang="it-IT" b="1" dirty="0"/>
              <a:t>tramite mandati dalla scuola polo per la formazione direttamente ad ogni istituto scolastico dell’ambito</a:t>
            </a:r>
            <a:r>
              <a:rPr lang="it-IT" dirty="0"/>
              <a:t>, per far fronte alle esigenze di formazione deliberate dalle singole scuole. La ripartizione di tali fondi è stata disposta, come sopra citato, sulla base del numero dei docenti dell’organico dell’autonomia di ciascuna scuola.</a:t>
            </a:r>
          </a:p>
          <a:p>
            <a:r>
              <a:rPr lang="it-IT" dirty="0"/>
              <a:t>A conclusione delle attività saranno effettuare le operazioni di rendicontazione delle iniziative svolte con le modalità che verranno comunicate con successiva nota di questa Direzione generale.</a:t>
            </a:r>
          </a:p>
          <a:p>
            <a:pPr algn="just"/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423" y="1754000"/>
            <a:ext cx="9571474" cy="87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4271373307"/>
              </p:ext>
            </p:extLst>
          </p:nvPr>
        </p:nvGraphicFramePr>
        <p:xfrm>
          <a:off x="972457" y="719667"/>
          <a:ext cx="992777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6133192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739427734"/>
              </p:ext>
            </p:extLst>
          </p:nvPr>
        </p:nvGraphicFramePr>
        <p:xfrm>
          <a:off x="1465943" y="719667"/>
          <a:ext cx="92891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3635742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>
            <a:spLocks noChangeArrowheads="1"/>
          </p:cNvSpPr>
          <p:nvPr/>
        </p:nvSpPr>
        <p:spPr bwMode="auto">
          <a:xfrm>
            <a:off x="2213863" y="412090"/>
            <a:ext cx="7254812" cy="407333"/>
          </a:xfrm>
          <a:prstGeom prst="roundRect">
            <a:avLst>
              <a:gd name="adj" fmla="val 50000"/>
            </a:avLst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9193" tIns="44596" rIns="89193" bIns="44596"/>
          <a:lstStyle/>
          <a:p>
            <a:pPr algn="ctr"/>
            <a:r>
              <a:rPr lang="it-IT" altLang="it-IT" sz="3600" b="1" dirty="0">
                <a:solidFill>
                  <a:schemeClr val="tx1"/>
                </a:solidFill>
              </a:rPr>
              <a:t>4. Le priorità strategiche nazionali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337" y="1656765"/>
            <a:ext cx="3175000" cy="37973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42901" y="1097326"/>
            <a:ext cx="8192435" cy="5324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dirty="0"/>
              <a:t>a) </a:t>
            </a:r>
            <a:r>
              <a:rPr lang="it-IT" sz="2000" b="1" dirty="0">
                <a:solidFill>
                  <a:srgbClr val="002060"/>
                </a:solidFill>
              </a:rPr>
              <a:t>Educazione civica </a:t>
            </a:r>
            <a:r>
              <a:rPr lang="it-IT" sz="2000" dirty="0"/>
              <a:t>con particolare riguardo alla conoscenza della Costituzione e alla cultura della </a:t>
            </a:r>
            <a:r>
              <a:rPr lang="it-IT" sz="2000" b="1" dirty="0">
                <a:solidFill>
                  <a:srgbClr val="002060"/>
                </a:solidFill>
              </a:rPr>
              <a:t>sostenibilità</a:t>
            </a:r>
            <a:r>
              <a:rPr lang="it-IT" sz="2000" dirty="0"/>
              <a:t> (Legge 92/2019);</a:t>
            </a:r>
          </a:p>
          <a:p>
            <a:pPr algn="just"/>
            <a:r>
              <a:rPr lang="it-IT" sz="2000" dirty="0"/>
              <a:t>b) discipline </a:t>
            </a:r>
            <a:r>
              <a:rPr lang="it-IT" sz="2000" b="1" dirty="0">
                <a:solidFill>
                  <a:srgbClr val="002060"/>
                </a:solidFill>
              </a:rPr>
              <a:t>scientifico-tecnologiche</a:t>
            </a:r>
            <a:r>
              <a:rPr lang="it-IT" sz="2000" dirty="0"/>
              <a:t> (STEM);</a:t>
            </a:r>
          </a:p>
          <a:p>
            <a:r>
              <a:rPr lang="it-IT" sz="2000" dirty="0"/>
              <a:t>c) nuova organizzazione didattica dell’</a:t>
            </a:r>
            <a:r>
              <a:rPr lang="it-IT" sz="2000" b="1" dirty="0">
                <a:solidFill>
                  <a:srgbClr val="002060"/>
                </a:solidFill>
              </a:rPr>
              <a:t>istruzione professionale </a:t>
            </a:r>
            <a:r>
              <a:rPr lang="it-IT" sz="2000" dirty="0"/>
              <a:t>(D.I. 92/2018);</a:t>
            </a:r>
          </a:p>
          <a:p>
            <a:r>
              <a:rPr lang="it-IT" sz="2000" dirty="0"/>
              <a:t>d) modalità e procedure della </a:t>
            </a:r>
            <a:r>
              <a:rPr lang="it-IT" sz="2000" b="1" dirty="0">
                <a:solidFill>
                  <a:srgbClr val="002060"/>
                </a:solidFill>
              </a:rPr>
              <a:t>valutazione formativa e sistema degli Esami di Stato</a:t>
            </a:r>
            <a:r>
              <a:rPr lang="it-IT" sz="2000" dirty="0"/>
              <a:t> (D.lgs. 62/2017);</a:t>
            </a:r>
          </a:p>
          <a:p>
            <a:r>
              <a:rPr lang="it-IT" sz="2000" dirty="0"/>
              <a:t>e) realizzazione del </a:t>
            </a:r>
            <a:r>
              <a:rPr lang="it-IT" sz="2000" b="1" dirty="0">
                <a:solidFill>
                  <a:srgbClr val="002060"/>
                </a:solidFill>
              </a:rPr>
              <a:t>sistema educativo integrato dalla nascita fino ai 6 anni </a:t>
            </a:r>
            <a:r>
              <a:rPr lang="it-IT" sz="2000" dirty="0"/>
              <a:t>(D.lgs. 65/2017);</a:t>
            </a:r>
          </a:p>
          <a:p>
            <a:pPr algn="just"/>
            <a:r>
              <a:rPr lang="it-IT" sz="2000" dirty="0"/>
              <a:t>f) </a:t>
            </a:r>
            <a:r>
              <a:rPr lang="it-IT" sz="2000" b="1" dirty="0">
                <a:solidFill>
                  <a:srgbClr val="002060"/>
                </a:solidFill>
              </a:rPr>
              <a:t>linee guida per i percorsi per le competenze trasversali e di orientamento </a:t>
            </a:r>
            <a:r>
              <a:rPr lang="it-IT" sz="2000" dirty="0"/>
              <a:t>(D.M.774/2019)</a:t>
            </a:r>
          </a:p>
          <a:p>
            <a:pPr algn="just"/>
            <a:r>
              <a:rPr lang="it-IT" sz="2000" dirty="0"/>
              <a:t>g) contrasto alla </a:t>
            </a:r>
            <a:r>
              <a:rPr lang="it-IT" sz="2000" b="1" dirty="0">
                <a:solidFill>
                  <a:srgbClr val="002060"/>
                </a:solidFill>
              </a:rPr>
              <a:t>dispersione</a:t>
            </a:r>
            <a:r>
              <a:rPr lang="it-IT" sz="2000" dirty="0"/>
              <a:t> e all’</a:t>
            </a:r>
            <a:r>
              <a:rPr lang="it-IT" sz="2000" b="1" dirty="0">
                <a:solidFill>
                  <a:srgbClr val="002060"/>
                </a:solidFill>
              </a:rPr>
              <a:t>insuccesso formativo</a:t>
            </a:r>
            <a:r>
              <a:rPr lang="it-IT" sz="2000" dirty="0"/>
              <a:t>;</a:t>
            </a:r>
          </a:p>
          <a:p>
            <a:pPr algn="just"/>
            <a:r>
              <a:rPr lang="it-IT" sz="2000" dirty="0"/>
              <a:t>h) obblighi in materia di </a:t>
            </a:r>
            <a:r>
              <a:rPr lang="it-IT" sz="2000" b="1" dirty="0">
                <a:solidFill>
                  <a:srgbClr val="FF0000"/>
                </a:solidFill>
              </a:rPr>
              <a:t>sicurezza</a:t>
            </a:r>
            <a:r>
              <a:rPr lang="it-IT" sz="2000" dirty="0"/>
              <a:t> e adempimenti della Pubblica Amministrazione (</a:t>
            </a:r>
            <a:r>
              <a:rPr lang="it-IT" sz="2000" b="1" dirty="0">
                <a:solidFill>
                  <a:srgbClr val="002060"/>
                </a:solidFill>
              </a:rPr>
              <a:t>privacy, trasparenza, </a:t>
            </a:r>
            <a:r>
              <a:rPr lang="it-IT" sz="2000" dirty="0"/>
              <a:t>ecc.);</a:t>
            </a:r>
          </a:p>
          <a:p>
            <a:r>
              <a:rPr lang="it-IT" sz="2000" dirty="0"/>
              <a:t>i) l’</a:t>
            </a:r>
            <a:r>
              <a:rPr lang="it-IT" sz="2000" b="1" dirty="0">
                <a:solidFill>
                  <a:srgbClr val="002060"/>
                </a:solidFill>
              </a:rPr>
              <a:t>inclusione degli alunni con </a:t>
            </a:r>
            <a:r>
              <a:rPr lang="it-IT" sz="2000" b="1" dirty="0" err="1">
                <a:solidFill>
                  <a:srgbClr val="002060"/>
                </a:solidFill>
              </a:rPr>
              <a:t>Bes</a:t>
            </a:r>
            <a:r>
              <a:rPr lang="it-IT" sz="2000" b="1" dirty="0">
                <a:solidFill>
                  <a:srgbClr val="002060"/>
                </a:solidFill>
              </a:rPr>
              <a:t>, DSA e disabilità </a:t>
            </a:r>
            <a:r>
              <a:rPr lang="it-IT" sz="2000" dirty="0"/>
              <a:t>(</a:t>
            </a:r>
            <a:r>
              <a:rPr lang="it-IT" sz="2000" dirty="0" err="1"/>
              <a:t>D.Lgs.</a:t>
            </a:r>
            <a:r>
              <a:rPr lang="it-IT" sz="2000" dirty="0"/>
              <a:t> 66/2017 e 96/2019);</a:t>
            </a:r>
          </a:p>
          <a:p>
            <a:r>
              <a:rPr lang="it-IT" sz="2000" dirty="0"/>
              <a:t>j) il </a:t>
            </a:r>
            <a:r>
              <a:rPr lang="it-IT" sz="2000" b="1" dirty="0">
                <a:solidFill>
                  <a:srgbClr val="002060"/>
                </a:solidFill>
              </a:rPr>
              <a:t>Piano Nazionale Scuola Digitale</a:t>
            </a:r>
            <a:r>
              <a:rPr lang="it-IT" sz="2000" dirty="0"/>
              <a:t>, con particolare riferimento alla cittadinanza digitale.</a:t>
            </a:r>
          </a:p>
        </p:txBody>
      </p:sp>
    </p:spTree>
    <p:extLst>
      <p:ext uri="{BB962C8B-B14F-4D97-AF65-F5344CB8AC3E}">
        <p14:creationId xmlns:p14="http://schemas.microsoft.com/office/powerpoint/2010/main" val="383407627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224643" y="2541135"/>
            <a:ext cx="9601200" cy="3317875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 Il Piano di formazione d'istituto potrà comprendere iniziative che rispondano ai bisogni individuati nel corso dei processi di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autovalutazione, piani di miglioramento e rendicontazione sociale. </a:t>
            </a:r>
          </a:p>
          <a:p>
            <a:r>
              <a:rPr lang="it-IT" dirty="0"/>
              <a:t>Un ampio repertorio di temi e di possibili ambiti di riflessione sono contenuti nell’esito del confronto allegato al CCNI sulla formazione (19-11-2019).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427018" y="829479"/>
            <a:ext cx="9601200" cy="13033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b="1" dirty="0"/>
              <a:t>5. Il Piano di formazione d’Istituto: </a:t>
            </a:r>
          </a:p>
          <a:p>
            <a:r>
              <a:rPr lang="it-IT" sz="3600" b="1" dirty="0"/>
              <a:t>strumento di progettazione integrata</a:t>
            </a:r>
          </a:p>
        </p:txBody>
      </p:sp>
    </p:spTree>
    <p:extLst>
      <p:ext uri="{BB962C8B-B14F-4D97-AF65-F5344CB8AC3E}">
        <p14:creationId xmlns:p14="http://schemas.microsoft.com/office/powerpoint/2010/main" val="389849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996427"/>
              </p:ext>
            </p:extLst>
          </p:nvPr>
        </p:nvGraphicFramePr>
        <p:xfrm>
          <a:off x="13851" y="-8"/>
          <a:ext cx="12178149" cy="6858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7385">
                  <a:extLst>
                    <a:ext uri="{9D8B030D-6E8A-4147-A177-3AD203B41FA5}">
                      <a16:colId xmlns:a16="http://schemas.microsoft.com/office/drawing/2014/main" val="133235553"/>
                    </a:ext>
                  </a:extLst>
                </a:gridCol>
                <a:gridCol w="8880764">
                  <a:extLst>
                    <a:ext uri="{9D8B030D-6E8A-4147-A177-3AD203B41FA5}">
                      <a16:colId xmlns:a16="http://schemas.microsoft.com/office/drawing/2014/main" val="3260976708"/>
                    </a:ext>
                  </a:extLst>
                </a:gridCol>
              </a:tblGrid>
              <a:tr h="1131463"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tx1"/>
                          </a:solidFill>
                        </a:rPr>
                        <a:t>AMBITI</a:t>
                      </a:r>
                      <a:r>
                        <a:rPr lang="it-IT" sz="1600" b="0" baseline="0" dirty="0">
                          <a:solidFill>
                            <a:schemeClr val="tx1"/>
                          </a:solidFill>
                        </a:rPr>
                        <a:t> DISCIPLINARI</a:t>
                      </a:r>
                      <a:endParaRPr lang="it-IT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competenze disciplinari didattiche e metodologiche:</a:t>
                      </a:r>
                    </a:p>
                    <a:p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it-IT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nell'area linguistica e delle scienze umane;</a:t>
                      </a:r>
                      <a:r>
                        <a:rPr lang="it-IT" sz="1600" b="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it-IT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nell'area matematica e scientifica e tecnologica;</a:t>
                      </a:r>
                    </a:p>
                    <a:p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it-IT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nelle lingue straniere; </a:t>
                      </a:r>
                      <a:r>
                        <a:rPr lang="it-IT" sz="1600" b="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it-IT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nel campo delle arti;</a:t>
                      </a:r>
                    </a:p>
                    <a:p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it-IT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nell'area delle materie d'indirizzo negli istituti tecnici e professionali;</a:t>
                      </a:r>
                      <a:r>
                        <a:rPr lang="it-IT" sz="1600" b="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it-IT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nell'area digitale.</a:t>
                      </a:r>
                    </a:p>
                  </a:txBody>
                  <a:tcPr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077098"/>
                  </a:ext>
                </a:extLst>
              </a:tr>
              <a:tr h="208470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600" b="0" dirty="0">
                          <a:solidFill>
                            <a:schemeClr val="tx1"/>
                          </a:solidFill>
                        </a:rPr>
                        <a:t>AMBITI</a:t>
                      </a:r>
                      <a:r>
                        <a:rPr lang="it-IT" altLang="it-IT" sz="1600" b="0" baseline="0" dirty="0">
                          <a:solidFill>
                            <a:schemeClr val="tx1"/>
                          </a:solidFill>
                        </a:rPr>
                        <a:t> TRASVERSALI</a:t>
                      </a:r>
                      <a:endParaRPr lang="it-IT" altLang="it-IT" sz="16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it-IT" sz="16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it-IT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it-IT" sz="1600" b="0" dirty="0"/>
                        <a:t>competenze di cittadinanza;</a:t>
                      </a:r>
                    </a:p>
                    <a:p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it-IT" sz="1600" b="0" dirty="0"/>
                        <a:t>dimensione interculturale;</a:t>
                      </a:r>
                    </a:p>
                    <a:p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it-IT" sz="1600" b="0" dirty="0"/>
                        <a:t>cultura della sostenibilità;</a:t>
                      </a:r>
                    </a:p>
                    <a:p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it-IT" sz="1600" b="0" dirty="0"/>
                        <a:t>competenze relative all'orientamento nelle scelte anche con riferimento agli aspetti inerenti alla continuità;</a:t>
                      </a:r>
                    </a:p>
                    <a:p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it-IT" sz="1600" b="0" dirty="0"/>
                        <a:t>competenze afferenti all'insegnamento dell'educazione civica;</a:t>
                      </a:r>
                    </a:p>
                    <a:p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it-IT" sz="1600" b="0" dirty="0"/>
                        <a:t>didattica inclusiva per alunni con </a:t>
                      </a:r>
                      <a:r>
                        <a:rPr lang="it-IT" sz="1600" b="0" dirty="0" err="1"/>
                        <a:t>Bes</a:t>
                      </a:r>
                      <a:r>
                        <a:rPr lang="it-IT" sz="1600" b="0" dirty="0"/>
                        <a:t>, DSA e disabilità;</a:t>
                      </a:r>
                    </a:p>
                    <a:p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it-IT" sz="1600" b="0" dirty="0"/>
                        <a:t>elaborazione del curricolo verticale</a:t>
                      </a:r>
                      <a:endParaRPr lang="it-IT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376891"/>
                  </a:ext>
                </a:extLst>
              </a:tr>
              <a:tr h="190367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</a:rPr>
                        <a:t>ALTRI</a:t>
                      </a:r>
                      <a:r>
                        <a:rPr lang="it-IT" sz="1600" b="0" baseline="0" dirty="0">
                          <a:solidFill>
                            <a:schemeClr val="tx1"/>
                          </a:solidFill>
                        </a:rPr>
                        <a:t> INTERVENTI FORMATIVI</a:t>
                      </a:r>
                      <a:endParaRPr lang="it-IT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didattiche innovative e per competenze; </a:t>
                      </a:r>
                    </a:p>
                    <a:p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dimensioni organizzative, didattiche, di ricerca e innovazione dell'autonomia scolastica;</a:t>
                      </a:r>
                    </a:p>
                    <a:p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aspetti della valutazione degli allievi e di sistema;</a:t>
                      </a:r>
                    </a:p>
                    <a:p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innovazioni nella scuola dell'infanzia, nell'ambito del sistema integrato "</a:t>
                      </a:r>
                      <a:r>
                        <a:rPr lang="it-IT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zerosei</a:t>
                      </a:r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";</a:t>
                      </a:r>
                    </a:p>
                    <a:p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percorsi per le competenze trasversali e di orientamento ( P.C.T.O.);</a:t>
                      </a:r>
                    </a:p>
                    <a:p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istruzione per gli adulti;</a:t>
                      </a:r>
                    </a:p>
                    <a:p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misure di accompagnamento nei nuovi istituti Professionali.</a:t>
                      </a:r>
                    </a:p>
                  </a:txBody>
                  <a:tcP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993951"/>
                  </a:ext>
                </a:extLst>
              </a:tr>
              <a:tr h="173817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</a:rPr>
                        <a:t>INIZIATIVE PER TUTTO IL</a:t>
                      </a:r>
                      <a:r>
                        <a:rPr lang="it-IT" sz="16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600" b="0" dirty="0">
                          <a:solidFill>
                            <a:schemeClr val="tx1"/>
                          </a:solidFill>
                        </a:rPr>
                        <a:t>PERSONALE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sicurezza nei luoghi di lavoro, anche in relazione agli obblighi formativi previsti dalla normativa vigente;</a:t>
                      </a:r>
                    </a:p>
                    <a:p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miglioramento degli apprendimenti e contrasto all'insuccesso formativo;</a:t>
                      </a:r>
                    </a:p>
                    <a:p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inclusione degli alunni con </a:t>
                      </a:r>
                      <a:r>
                        <a:rPr lang="it-IT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</a:t>
                      </a:r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DSA e disabilità;</a:t>
                      </a:r>
                    </a:p>
                    <a:p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riforme di ordinamento e innovazioni curriculari;</a:t>
                      </a:r>
                    </a:p>
                    <a:p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obblighi normativi per la pubblica amministrazione (es. trasparenza, privacy, ecc.).</a:t>
                      </a:r>
                      <a:endParaRPr lang="it-IT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033784"/>
                  </a:ext>
                </a:extLst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8095879" y="6550223"/>
            <a:ext cx="40961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>
                <a:solidFill>
                  <a:srgbClr val="002060"/>
                </a:solidFill>
              </a:rPr>
              <a:t> (dal documento finale del Confronto del 18.11.2019)</a:t>
            </a:r>
          </a:p>
        </p:txBody>
      </p:sp>
    </p:spTree>
    <p:extLst>
      <p:ext uri="{BB962C8B-B14F-4D97-AF65-F5344CB8AC3E}">
        <p14:creationId xmlns:p14="http://schemas.microsoft.com/office/powerpoint/2010/main" val="390505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378032" y="535565"/>
            <a:ext cx="9601200" cy="13033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i="1" dirty="0"/>
              <a:t>Scelte strategiche </a:t>
            </a: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471051571"/>
              </p:ext>
            </p:extLst>
          </p:nvPr>
        </p:nvGraphicFramePr>
        <p:xfrm>
          <a:off x="1175903" y="2018516"/>
          <a:ext cx="8911071" cy="4226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9068779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328593" y="2213428"/>
            <a:ext cx="9601200" cy="3317875"/>
          </a:xfrm>
        </p:spPr>
        <p:txBody>
          <a:bodyPr>
            <a:normAutofit/>
          </a:bodyPr>
          <a:lstStyle/>
          <a:p>
            <a:r>
              <a:rPr lang="it-IT" dirty="0"/>
              <a:t> Esigenze di specifico approfondimento, per le singole aree disciplinari e insegnamenti particolari, per temi legati al contesto sociale e territoriale, ai percorsi di continuità verticale, alle dinamiche interculturali potranno essere efficacemente affrontate attraverso la costituzione di </a:t>
            </a:r>
            <a:r>
              <a:rPr lang="it-IT" b="1" dirty="0"/>
              <a:t>reti di scopo </a:t>
            </a:r>
            <a:r>
              <a:rPr lang="it-IT" dirty="0"/>
              <a:t>(art. 7-Dpr 275/1999) e la realizzazione di progetti consorziati con Università, Enti locali, enti accreditati e associazioni riconosciute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427018" y="829479"/>
            <a:ext cx="9601200" cy="13033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i="1" dirty="0"/>
              <a:t>Bisogni formativi specifici</a:t>
            </a:r>
          </a:p>
        </p:txBody>
      </p:sp>
      <p:pic>
        <p:nvPicPr>
          <p:cNvPr id="5" name="Picture 2" descr="C:\Users\Anna Maria\Documents\FOTOGRAFIE\Immagini3\F-scuol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89" y="4801053"/>
            <a:ext cx="3240088" cy="1460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406318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14000">
              <a:schemeClr val="accent1">
                <a:lumMod val="20000"/>
                <a:lumOff val="80000"/>
              </a:schemeClr>
            </a:gs>
            <a:gs pos="61000">
              <a:srgbClr val="9999FF"/>
            </a:gs>
            <a:gs pos="93000">
              <a:srgbClr val="CCFF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413164" y="511609"/>
            <a:ext cx="9601200" cy="1303337"/>
          </a:xfrm>
        </p:spPr>
        <p:txBody>
          <a:bodyPr/>
          <a:lstStyle/>
          <a:p>
            <a:r>
              <a:rPr lang="it-IT" dirty="0"/>
              <a:t>Indice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914400" y="1939636"/>
            <a:ext cx="10099964" cy="4308763"/>
          </a:xfrm>
        </p:spPr>
        <p:txBody>
          <a:bodyPr>
            <a:normAutofit fontScale="85000" lnSpcReduction="20000"/>
          </a:bodyPr>
          <a:lstStyle/>
          <a:p>
            <a:r>
              <a:rPr lang="it-IT" sz="2900" dirty="0"/>
              <a:t>1. Architettura della formazione</a:t>
            </a:r>
          </a:p>
          <a:p>
            <a:r>
              <a:rPr lang="it-IT" sz="2900" dirty="0"/>
              <a:t>2. La nuova </a:t>
            </a:r>
            <a:r>
              <a:rPr lang="it-IT" sz="2900" dirty="0" err="1"/>
              <a:t>governance</a:t>
            </a:r>
            <a:r>
              <a:rPr lang="it-IT" sz="2900" dirty="0"/>
              <a:t> ramificata</a:t>
            </a:r>
            <a:endParaRPr lang="it-IT" sz="2900" i="1" dirty="0"/>
          </a:p>
          <a:p>
            <a:r>
              <a:rPr lang="it-IT" sz="2900" dirty="0"/>
              <a:t>3. La ripartizione delle risorse</a:t>
            </a:r>
          </a:p>
          <a:p>
            <a:r>
              <a:rPr lang="it-IT" sz="2900" dirty="0"/>
              <a:t>4. Le priorità strategiche nazionali</a:t>
            </a:r>
          </a:p>
          <a:p>
            <a:r>
              <a:rPr lang="it-IT" sz="2900" dirty="0"/>
              <a:t>5. Il Piano di formazione d’Istituto: strumento di progettazione integrata</a:t>
            </a:r>
          </a:p>
          <a:p>
            <a:r>
              <a:rPr lang="it-IT" sz="2900" dirty="0"/>
              <a:t>6. L’innovazione metodologica</a:t>
            </a:r>
          </a:p>
          <a:p>
            <a:r>
              <a:rPr lang="it-IT" sz="2900" dirty="0"/>
              <a:t>7. Dal monitoraggio regionale</a:t>
            </a:r>
          </a:p>
          <a:p>
            <a:r>
              <a:rPr lang="it-IT" sz="2900" dirty="0"/>
              <a:t>8. La piattaforma SOFIA</a:t>
            </a:r>
          </a:p>
          <a:p>
            <a:r>
              <a:rPr lang="it-IT" sz="2900" dirty="0"/>
              <a:t>9. La struttura del prototipo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852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271148" y="2112611"/>
            <a:ext cx="9601200" cy="3317875"/>
          </a:xfrm>
        </p:spPr>
        <p:txBody>
          <a:bodyPr>
            <a:normAutofit/>
          </a:bodyPr>
          <a:lstStyle/>
          <a:p>
            <a:r>
              <a:rPr lang="it-IT" dirty="0"/>
              <a:t>Il Piano di formazione d’Istituto potrà considerare, altresì:</a:t>
            </a:r>
          </a:p>
          <a:p>
            <a:pPr marL="0" indent="0">
              <a:buNone/>
            </a:pPr>
            <a:r>
              <a:rPr lang="it-IT" dirty="0"/>
              <a:t>    la partecipazione ad </a:t>
            </a:r>
            <a:r>
              <a:rPr lang="it-IT" b="1" dirty="0">
                <a:solidFill>
                  <a:srgbClr val="002060"/>
                </a:solidFill>
              </a:rPr>
              <a:t>iniziative formative di carattere nazionale </a:t>
            </a:r>
            <a:r>
              <a:rPr lang="it-IT" dirty="0"/>
              <a:t>promosse</a:t>
            </a:r>
          </a:p>
          <a:p>
            <a:pPr marL="0" indent="0">
              <a:buNone/>
            </a:pPr>
            <a:r>
              <a:rPr lang="it-IT" dirty="0"/>
              <a:t>    dall’Amministrazione scolastica, tramite le scuole polo della formazione;</a:t>
            </a:r>
          </a:p>
          <a:p>
            <a:r>
              <a:rPr lang="it-IT" dirty="0"/>
              <a:t>la </a:t>
            </a:r>
            <a:r>
              <a:rPr lang="it-IT" b="1" dirty="0">
                <a:solidFill>
                  <a:srgbClr val="002060"/>
                </a:solidFill>
              </a:rPr>
              <a:t>libera iniziativa dei singoli insegnanti</a:t>
            </a:r>
            <a:r>
              <a:rPr lang="it-IT" dirty="0"/>
              <a:t>, attraverso l’utilizzo dell’apposita card del docente.</a:t>
            </a:r>
          </a:p>
          <a:p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427018" y="829479"/>
            <a:ext cx="9601200" cy="13033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i="1" dirty="0"/>
              <a:t>Ulteriori elementi di progettazione integrata</a:t>
            </a:r>
          </a:p>
        </p:txBody>
      </p:sp>
      <p:sp>
        <p:nvSpPr>
          <p:cNvPr id="5" name="Freccia a destra 4"/>
          <p:cNvSpPr/>
          <p:nvPr/>
        </p:nvSpPr>
        <p:spPr>
          <a:xfrm>
            <a:off x="1260763" y="2570512"/>
            <a:ext cx="332509" cy="484909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1271148" y="3601891"/>
            <a:ext cx="332509" cy="484909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120" y="4721904"/>
            <a:ext cx="2297718" cy="134951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14" y="4789558"/>
            <a:ext cx="2057400" cy="128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ttangolo 4"/>
          <p:cNvSpPr>
            <a:spLocks noChangeArrowheads="1"/>
          </p:cNvSpPr>
          <p:nvPr/>
        </p:nvSpPr>
        <p:spPr bwMode="auto">
          <a:xfrm>
            <a:off x="484909" y="4909886"/>
            <a:ext cx="11277599" cy="149827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4605" tIns="47302" rIns="94605" bIns="47302"/>
          <a:lstStyle/>
          <a:p>
            <a:pPr algn="just"/>
            <a:r>
              <a:rPr lang="it-IT" dirty="0"/>
              <a:t>Al fine di garantire la diffusione di nuove metodologie di formazione, il Piano di formazione d'istituto potrà comprendere anche </a:t>
            </a:r>
            <a:r>
              <a:rPr lang="it-IT" b="1" dirty="0"/>
              <a:t>iniziative di autoformazione</a:t>
            </a:r>
            <a:r>
              <a:rPr lang="it-IT" dirty="0"/>
              <a:t>, di </a:t>
            </a:r>
            <a:r>
              <a:rPr lang="it-IT" b="1" dirty="0"/>
              <a:t>formazione tra pari</a:t>
            </a:r>
            <a:r>
              <a:rPr lang="it-IT" dirty="0"/>
              <a:t>, di </a:t>
            </a:r>
            <a:r>
              <a:rPr lang="it-IT" b="1" dirty="0"/>
              <a:t>ricerca ed innovazione didattica</a:t>
            </a:r>
            <a:r>
              <a:rPr lang="it-IT" dirty="0"/>
              <a:t>, di ricerca-azione, di </a:t>
            </a:r>
            <a:r>
              <a:rPr lang="it-IT" b="1" dirty="0"/>
              <a:t>attività laboratoriali</a:t>
            </a:r>
            <a:r>
              <a:rPr lang="it-IT" dirty="0"/>
              <a:t>, di gruppi di approfondimento e miglioramento. Nel Piano sarà comunque necessario precisare le caratteristiche delle attività di formazione, nelle diverse forme che queste potranno assumere, definendo le relative modalità di  documentazione e attestazione.</a:t>
            </a:r>
            <a:r>
              <a:rPr lang="it-IT" sz="2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                                                                                         </a:t>
            </a:r>
            <a:r>
              <a:rPr lang="it-IT" sz="14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(C. M. 49062 del 28.11.2019)</a:t>
            </a:r>
            <a:endParaRPr lang="it-IT" sz="1400" dirty="0"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l"/>
            <a:endParaRPr lang="it-IT" altLang="it-IT" sz="1200" dirty="0"/>
          </a:p>
        </p:txBody>
      </p:sp>
      <p:sp>
        <p:nvSpPr>
          <p:cNvPr id="21512" name="AutoShape 2" descr="Risultati immagini per gruppo di alunni"/>
          <p:cNvSpPr>
            <a:spLocks noChangeAspect="1" noChangeArrowheads="1"/>
          </p:cNvSpPr>
          <p:nvPr/>
        </p:nvSpPr>
        <p:spPr bwMode="auto">
          <a:xfrm>
            <a:off x="1212913" y="-136525"/>
            <a:ext cx="32329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05" tIns="47302" rIns="94605" bIns="47302"/>
          <a:lstStyle/>
          <a:p>
            <a:endParaRPr lang="it-IT" altLang="it-IT" sz="1633" dirty="0"/>
          </a:p>
        </p:txBody>
      </p:sp>
      <p:pic>
        <p:nvPicPr>
          <p:cNvPr id="9218" name="Picture 2" descr="C:\Users\Manuela\Desktop\immag\article_b6a1d2c0122f2c26ccc8ee3d352ff4a3845ec133.jpg"/>
          <p:cNvPicPr>
            <a:picLocks noChangeAspect="1" noChangeArrowheads="1"/>
          </p:cNvPicPr>
          <p:nvPr/>
        </p:nvPicPr>
        <p:blipFill>
          <a:blip r:embed="rId3" cstate="print"/>
          <a:srcRect l="45106" r="9282" b="38438"/>
          <a:stretch>
            <a:fillRect/>
          </a:stretch>
        </p:blipFill>
        <p:spPr bwMode="auto">
          <a:xfrm>
            <a:off x="546982" y="1427103"/>
            <a:ext cx="5527860" cy="3069600"/>
          </a:xfrm>
          <a:prstGeom prst="rect">
            <a:avLst/>
          </a:prstGeom>
          <a:noFill/>
        </p:spPr>
      </p:pic>
      <p:sp>
        <p:nvSpPr>
          <p:cNvPr id="19" name="Rettangolo arrotondato 16"/>
          <p:cNvSpPr>
            <a:spLocks noChangeArrowheads="1"/>
          </p:cNvSpPr>
          <p:nvPr/>
        </p:nvSpPr>
        <p:spPr bwMode="auto">
          <a:xfrm>
            <a:off x="1742504" y="4581128"/>
            <a:ext cx="3971611" cy="1872208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94605" tIns="47302" rIns="94605" bIns="47302"/>
          <a:lstStyle/>
          <a:p>
            <a:pPr lvl="1" algn="l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endParaRPr lang="it-IT" altLang="it-IT" sz="2086" b="1" dirty="0">
              <a:latin typeface="Calibri" pitchFamily="34" charset="0"/>
            </a:endParaRPr>
          </a:p>
        </p:txBody>
      </p:sp>
      <p:sp>
        <p:nvSpPr>
          <p:cNvPr id="20" name="Freccia in giù 2"/>
          <p:cNvSpPr>
            <a:spLocks noChangeArrowheads="1"/>
          </p:cNvSpPr>
          <p:nvPr/>
        </p:nvSpPr>
        <p:spPr bwMode="auto">
          <a:xfrm>
            <a:off x="3528183" y="4477838"/>
            <a:ext cx="305508" cy="432048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94605" tIns="47302" rIns="94605" bIns="47302"/>
          <a:lstStyle/>
          <a:p>
            <a:endParaRPr lang="it-IT" altLang="it-IT" sz="1633" dirty="0"/>
          </a:p>
        </p:txBody>
      </p:sp>
      <p:sp>
        <p:nvSpPr>
          <p:cNvPr id="24" name="Freccia in giù 2"/>
          <p:cNvSpPr>
            <a:spLocks noChangeArrowheads="1"/>
          </p:cNvSpPr>
          <p:nvPr/>
        </p:nvSpPr>
        <p:spPr bwMode="auto">
          <a:xfrm>
            <a:off x="8686293" y="4477838"/>
            <a:ext cx="305508" cy="432048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94605" tIns="47302" rIns="94605" bIns="47302"/>
          <a:lstStyle/>
          <a:p>
            <a:endParaRPr lang="it-IT" altLang="it-IT" sz="1633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777" y="1427103"/>
            <a:ext cx="5604540" cy="3069600"/>
          </a:xfrm>
          <a:prstGeom prst="rect">
            <a:avLst/>
          </a:prstGeom>
        </p:spPr>
      </p:pic>
      <p:sp>
        <p:nvSpPr>
          <p:cNvPr id="13" name="Titolo 1"/>
          <p:cNvSpPr txBox="1">
            <a:spLocks/>
          </p:cNvSpPr>
          <p:nvPr/>
        </p:nvSpPr>
        <p:spPr>
          <a:xfrm>
            <a:off x="1433060" y="386134"/>
            <a:ext cx="9601200" cy="13033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b="1" dirty="0"/>
              <a:t>6. L’innovazione metodologica</a:t>
            </a:r>
          </a:p>
        </p:txBody>
      </p:sp>
    </p:spTree>
    <p:extLst>
      <p:ext uri="{BB962C8B-B14F-4D97-AF65-F5344CB8AC3E}">
        <p14:creationId xmlns:p14="http://schemas.microsoft.com/office/powerpoint/2010/main" val="2952974860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3816930" y="1486476"/>
            <a:ext cx="7872845" cy="2403475"/>
          </a:xfrm>
          <a:solidFill>
            <a:srgbClr val="E1F2FF"/>
          </a:solidFill>
        </p:spPr>
        <p:txBody>
          <a:bodyPr>
            <a:normAutofit/>
          </a:bodyPr>
          <a:lstStyle/>
          <a:p>
            <a:pPr lvl="0"/>
            <a:r>
              <a:rPr lang="it-IT" dirty="0"/>
              <a:t>Restituzione e confronto per sviluppi successivi;</a:t>
            </a:r>
          </a:p>
          <a:p>
            <a:pPr lvl="0"/>
            <a:r>
              <a:rPr lang="it-IT" dirty="0"/>
              <a:t>disseminazione nelle istituzioni scolastiche di servizio;</a:t>
            </a:r>
          </a:p>
          <a:p>
            <a:r>
              <a:rPr lang="it-IT" dirty="0"/>
              <a:t>valorizzazione della figura del docente formato, il quale può, a sua volta, guidare gruppi di autoformazione e ricerca nel proprio contesto scolastico.</a:t>
            </a:r>
          </a:p>
          <a:p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433060" y="386134"/>
            <a:ext cx="9601200" cy="13033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b="1" dirty="0"/>
              <a:t>7. Dal monitoraggio regionale</a:t>
            </a:r>
          </a:p>
        </p:txBody>
      </p:sp>
      <p:sp>
        <p:nvSpPr>
          <p:cNvPr id="2" name="Freccia in su 1"/>
          <p:cNvSpPr/>
          <p:nvPr/>
        </p:nvSpPr>
        <p:spPr>
          <a:xfrm>
            <a:off x="810492" y="1787237"/>
            <a:ext cx="2473036" cy="12780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su 4"/>
          <p:cNvSpPr/>
          <p:nvPr/>
        </p:nvSpPr>
        <p:spPr>
          <a:xfrm rot="10800000">
            <a:off x="8444630" y="4319156"/>
            <a:ext cx="2473036" cy="1278082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488657" y="3962688"/>
            <a:ext cx="7872845" cy="2403475"/>
          </a:xfrm>
          <a:prstGeom prst="rect">
            <a:avLst/>
          </a:prstGeom>
          <a:solidFill>
            <a:srgbClr val="FFE5E5"/>
          </a:solidFill>
        </p:spPr>
        <p:txBody>
          <a:bodyPr vert="horz" lIns="91440" tIns="45720" rIns="91440" bIns="45720" rtlCol="0" anchor="t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Sostegno alla motivazione, evitando forme di dispersione nella frequenza o la mancata conclusione dei percorsi;</a:t>
            </a:r>
          </a:p>
          <a:p>
            <a:r>
              <a:rPr lang="it-IT" dirty="0"/>
              <a:t>conclusione dei percorsi con un bilancio delle competenze in uscita,</a:t>
            </a:r>
          </a:p>
          <a:p>
            <a:r>
              <a:rPr lang="it-IT" dirty="0"/>
              <a:t>registrazione dei livelli di competenze raggiunti e delle ricadute nel gruppo-classe.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8881535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2270285" y="532286"/>
            <a:ext cx="9601200" cy="1303337"/>
          </a:xfrm>
        </p:spPr>
        <p:txBody>
          <a:bodyPr>
            <a:normAutofit/>
          </a:bodyPr>
          <a:lstStyle/>
          <a:p>
            <a:pPr algn="l"/>
            <a:r>
              <a:rPr lang="it-IT" sz="3600" b="1" dirty="0"/>
              <a:t>8. La piattaforma SOFIA</a:t>
            </a:r>
          </a:p>
        </p:txBody>
      </p:sp>
      <p:sp>
        <p:nvSpPr>
          <p:cNvPr id="5" name="Rettangolo 4"/>
          <p:cNvSpPr/>
          <p:nvPr/>
        </p:nvSpPr>
        <p:spPr>
          <a:xfrm>
            <a:off x="1229141" y="1835623"/>
            <a:ext cx="90747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 </a:t>
            </a:r>
            <a:r>
              <a:rPr lang="it-IT" sz="2400" dirty="0"/>
              <a:t>Le singole istituzioni scolastiche e le scuole polo per la formazione, dovranno inserire le attività formative programmate e realizzate nella piattaforma SOFIA (sofia.istruzione.it) per consentire un’efficace azione di monitoraggio.</a:t>
            </a:r>
            <a:endParaRPr lang="it-IT" sz="2400" i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285" y="3579882"/>
            <a:ext cx="6992441" cy="260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391228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505326" y="1905744"/>
            <a:ext cx="11141241" cy="443491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it-IT" sz="1800" dirty="0"/>
              <a:t>Le scuole polo hanno adottato un prototipo di unità formativa della </a:t>
            </a:r>
            <a:r>
              <a:rPr lang="it-IT" sz="1800" b="1" dirty="0"/>
              <a:t>durata complessiva di 25 ore comprendente:</a:t>
            </a:r>
            <a:endParaRPr lang="it-IT" sz="1600" dirty="0"/>
          </a:p>
          <a:p>
            <a:r>
              <a:rPr lang="it-IT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ATTIVITA’ FORMATIVA IN PRESENZA - WORKSHOP  </a:t>
            </a:r>
            <a:r>
              <a:rPr lang="it-IT" sz="1600" b="1" dirty="0"/>
              <a:t>(10 ore in 2 o 3 mezze giornate)</a:t>
            </a:r>
            <a:endParaRPr lang="it-IT" sz="1600" dirty="0"/>
          </a:p>
          <a:p>
            <a:r>
              <a:rPr lang="it-IT" sz="1600" dirty="0"/>
              <a:t>Incontri di </a:t>
            </a:r>
            <a:r>
              <a:rPr lang="it-IT" sz="1600" b="1" dirty="0"/>
              <a:t>dimensione «larga» (in media 15/20 persone)</a:t>
            </a:r>
            <a:r>
              <a:rPr lang="it-IT" sz="1600" dirty="0"/>
              <a:t>, gestiti in:</a:t>
            </a:r>
          </a:p>
          <a:p>
            <a:r>
              <a:rPr lang="it-IT" sz="1600" dirty="0"/>
              <a:t>•lavoro in </a:t>
            </a:r>
            <a:r>
              <a:rPr lang="it-IT" sz="1600" b="1" dirty="0"/>
              <a:t>plenaria </a:t>
            </a:r>
            <a:r>
              <a:rPr lang="it-IT" sz="1600" dirty="0"/>
              <a:t>di condivisione collettiva di concetti, idee ed esperienze in modo coinvolgente </a:t>
            </a:r>
          </a:p>
          <a:p>
            <a:r>
              <a:rPr lang="it-IT" sz="1600" dirty="0"/>
              <a:t>•lavoro in </a:t>
            </a:r>
            <a:r>
              <a:rPr lang="it-IT" sz="1600" b="1" dirty="0"/>
              <a:t>piccoli gruppi </a:t>
            </a:r>
            <a:r>
              <a:rPr lang="it-IT" sz="1600" dirty="0"/>
              <a:t>per sperimentare prassi e scambiare idee in modo più facile e vicino agli altri</a:t>
            </a:r>
          </a:p>
          <a:p>
            <a:r>
              <a:rPr lang="it-IT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SELF-LEARNING  </a:t>
            </a:r>
            <a:r>
              <a:rPr lang="it-IT" sz="1600" b="1" dirty="0"/>
              <a:t>(8 ore complessive di ricerca  e lavoro individuale)</a:t>
            </a:r>
            <a:endParaRPr lang="it-IT" sz="1600" dirty="0"/>
          </a:p>
          <a:p>
            <a:r>
              <a:rPr lang="it-IT" sz="1600" dirty="0"/>
              <a:t>Si tratta di sessioni di lavoro mirate a sviluppare i concetti condivisi nelle sessioni collettive.</a:t>
            </a:r>
          </a:p>
          <a:p>
            <a:r>
              <a:rPr lang="it-IT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PRODUZIONE E DOCUMENTAZIONE  </a:t>
            </a:r>
            <a:r>
              <a:rPr lang="it-IT" sz="1600" b="1" dirty="0">
                <a:solidFill>
                  <a:schemeClr val="tx1"/>
                </a:solidFill>
              </a:rPr>
              <a:t>(5 ore)</a:t>
            </a:r>
          </a:p>
          <a:p>
            <a:r>
              <a:rPr lang="it-IT" sz="1600" dirty="0">
                <a:solidFill>
                  <a:schemeClr val="tx1"/>
                </a:solidFill>
              </a:rPr>
              <a:t>Redazione di strumenti, presentazioni dell’attività di ricerca e rappresentazione grafica degli esiti</a:t>
            </a:r>
            <a:endParaRPr lang="it-IT" sz="1600" dirty="0"/>
          </a:p>
          <a:p>
            <a:r>
              <a:rPr lang="it-IT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MONITORAGGIO, CONDIVISIONE, VALUTAZIONE </a:t>
            </a:r>
            <a:r>
              <a:rPr lang="it-IT" sz="1600" b="1" dirty="0">
                <a:solidFill>
                  <a:schemeClr val="tx1"/>
                </a:solidFill>
              </a:rPr>
              <a:t>( 2 ore)</a:t>
            </a:r>
          </a:p>
          <a:p>
            <a:r>
              <a:rPr lang="it-IT" sz="1600" dirty="0"/>
              <a:t>•</a:t>
            </a:r>
            <a:r>
              <a:rPr lang="it-IT" sz="1600" b="1" dirty="0"/>
              <a:t>Bilancio delle competenze in uscita</a:t>
            </a:r>
            <a:r>
              <a:rPr lang="it-IT" sz="1600" dirty="0"/>
              <a:t>. Rilevazione  delle competenze acquisite. Condivisione e diffusione degli esiti in contesti collegiali. </a:t>
            </a:r>
          </a:p>
          <a:p>
            <a:endParaRPr lang="it-IT" sz="16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800221" y="345250"/>
            <a:ext cx="9601200" cy="13033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it-IT" sz="3600" b="1" dirty="0"/>
              <a:t>9. La struttura di un prototipo</a:t>
            </a:r>
          </a:p>
        </p:txBody>
      </p:sp>
      <p:sp>
        <p:nvSpPr>
          <p:cNvPr id="2" name="Rettangolo arrotondato 1"/>
          <p:cNvSpPr/>
          <p:nvPr/>
        </p:nvSpPr>
        <p:spPr>
          <a:xfrm rot="20276858">
            <a:off x="299896" y="382646"/>
            <a:ext cx="1349012" cy="64430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Esempio </a:t>
            </a:r>
          </a:p>
        </p:txBody>
      </p:sp>
    </p:spTree>
    <p:extLst>
      <p:ext uri="{BB962C8B-B14F-4D97-AF65-F5344CB8AC3E}">
        <p14:creationId xmlns:p14="http://schemas.microsoft.com/office/powerpoint/2010/main" val="1687554464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4" y="268544"/>
            <a:ext cx="5789257" cy="2416908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>
          <a:xfrm>
            <a:off x="906331" y="2268872"/>
            <a:ext cx="4248150" cy="792162"/>
          </a:xfrm>
          <a:prstGeom prst="roundRect">
            <a:avLst/>
          </a:prstGeom>
          <a:solidFill>
            <a:srgbClr val="A7F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>
                <a:solidFill>
                  <a:srgbClr val="002060"/>
                </a:solidFill>
              </a:rPr>
              <a:t>FORMAZIONE FRUITA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655" y="248045"/>
            <a:ext cx="5068782" cy="2416907"/>
          </a:xfrm>
          <a:prstGeom prst="rect">
            <a:avLst/>
          </a:prstGeom>
        </p:spPr>
      </p:pic>
      <p:sp>
        <p:nvSpPr>
          <p:cNvPr id="14" name="Rettangolo arrotondato 13"/>
          <p:cNvSpPr/>
          <p:nvPr/>
        </p:nvSpPr>
        <p:spPr>
          <a:xfrm>
            <a:off x="7363252" y="2289370"/>
            <a:ext cx="4248150" cy="792163"/>
          </a:xfrm>
          <a:prstGeom prst="roundRect">
            <a:avLst/>
          </a:prstGeom>
          <a:solidFill>
            <a:srgbClr val="E1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>
                <a:solidFill>
                  <a:srgbClr val="002060"/>
                </a:solidFill>
              </a:rPr>
              <a:t>FORMAZIONE  VISSUTA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8" y="4668550"/>
            <a:ext cx="6062449" cy="2189449"/>
          </a:xfrm>
          <a:prstGeom prst="rect">
            <a:avLst/>
          </a:prstGeom>
        </p:spPr>
      </p:pic>
      <p:sp>
        <p:nvSpPr>
          <p:cNvPr id="17" name="Rettangolo arrotondato 16"/>
          <p:cNvSpPr/>
          <p:nvPr/>
        </p:nvSpPr>
        <p:spPr>
          <a:xfrm>
            <a:off x="906331" y="3993094"/>
            <a:ext cx="4248150" cy="792163"/>
          </a:xfrm>
          <a:prstGeom prst="roundRect">
            <a:avLst/>
          </a:prstGeom>
          <a:solidFill>
            <a:srgbClr val="A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>
                <a:solidFill>
                  <a:srgbClr val="002060"/>
                </a:solidFill>
              </a:rPr>
              <a:t>FORMAZIONE  DOCUMENTATA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655" y="4668550"/>
            <a:ext cx="5409345" cy="2189449"/>
          </a:xfrm>
          <a:prstGeom prst="rect">
            <a:avLst/>
          </a:prstGeom>
        </p:spPr>
      </p:pic>
      <p:sp>
        <p:nvSpPr>
          <p:cNvPr id="19" name="Rettangolo arrotondato 18"/>
          <p:cNvSpPr/>
          <p:nvPr/>
        </p:nvSpPr>
        <p:spPr>
          <a:xfrm>
            <a:off x="7361665" y="4145370"/>
            <a:ext cx="4249737" cy="792162"/>
          </a:xfrm>
          <a:prstGeom prst="round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>
                <a:solidFill>
                  <a:schemeClr val="tx1"/>
                </a:solidFill>
              </a:rPr>
              <a:t>FORMAZIONE VERIFICATA</a:t>
            </a: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1746038" y="2842033"/>
            <a:ext cx="9601200" cy="13033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/>
              <a:t>Elementi qualificati dell’unità formativa (25 ore)</a:t>
            </a:r>
          </a:p>
        </p:txBody>
      </p:sp>
    </p:spTree>
    <p:extLst>
      <p:ext uri="{BB962C8B-B14F-4D97-AF65-F5344CB8AC3E}">
        <p14:creationId xmlns:p14="http://schemas.microsoft.com/office/powerpoint/2010/main" val="2262926566"/>
      </p:ext>
    </p:extLst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527175" y="1301751"/>
            <a:ext cx="9144000" cy="100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3744686" y="5272569"/>
            <a:ext cx="492321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/>
              <a:t>Anna Maria Di Nocera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/>
              <a:t>Dirigente Scolastico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2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2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2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/>
              <a:t>Referente regionale formazione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/>
              <a:t>Ufficio III – USR CAMPANIA</a:t>
            </a:r>
          </a:p>
        </p:txBody>
      </p:sp>
      <p:pic>
        <p:nvPicPr>
          <p:cNvPr id="12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787" y="7845"/>
            <a:ext cx="1754449" cy="1175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http://www.radiocora.it/wp-content/uploads/2014/05/Costituzio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2816" cy="114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5B90-447A-4B9D-B6D4-BBA83D717B3A}" type="slidenum">
              <a:rPr lang="it-IT" smtClean="0"/>
              <a:t>26</a:t>
            </a:fld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3797" y="5845983"/>
            <a:ext cx="1278964" cy="426561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36" y="-23761"/>
            <a:ext cx="1385918" cy="1207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154" y="0"/>
            <a:ext cx="1717903" cy="1183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73" y="-18007"/>
            <a:ext cx="1881254" cy="12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377" y="-21556"/>
            <a:ext cx="1930623" cy="1195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377" y="1183260"/>
            <a:ext cx="1930623" cy="97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ttangolo 14"/>
          <p:cNvSpPr/>
          <p:nvPr/>
        </p:nvSpPr>
        <p:spPr>
          <a:xfrm>
            <a:off x="-1" y="3187604"/>
            <a:ext cx="12206239" cy="17715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1830140" y="3194790"/>
            <a:ext cx="8402601" cy="169277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altLang="it-IT" sz="3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FORMAZIONE DOCENTI DI SOSTEGNO E TUTOR</a:t>
            </a:r>
          </a:p>
          <a:p>
            <a:pPr algn="ctr"/>
            <a:r>
              <a:rPr lang="it-IT" altLang="it-IT" sz="3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A.S. 2019/2020</a:t>
            </a:r>
          </a:p>
          <a:p>
            <a:pPr algn="ctr"/>
            <a:r>
              <a:rPr lang="it-IT" altLang="it-IT" sz="2000" dirty="0">
                <a:ln w="22225">
                  <a:noFill/>
                  <a:prstDash val="solid"/>
                </a:ln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Nota MIUR 2215/2019</a:t>
            </a:r>
          </a:p>
          <a:p>
            <a:pPr algn="ctr"/>
            <a:r>
              <a:rPr lang="it-IT" altLang="it-IT" sz="2000" b="1" dirty="0">
                <a:ln w="22225">
                  <a:noFill/>
                  <a:prstDash val="solid"/>
                </a:ln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INCONTRO DI COORDINAMENTO REGIONALE</a:t>
            </a:r>
          </a:p>
        </p:txBody>
      </p:sp>
      <p:sp>
        <p:nvSpPr>
          <p:cNvPr id="20" name="Rettangolo 7"/>
          <p:cNvSpPr>
            <a:spLocks noChangeArrowheads="1"/>
          </p:cNvSpPr>
          <p:nvPr/>
        </p:nvSpPr>
        <p:spPr bwMode="auto">
          <a:xfrm>
            <a:off x="3608365" y="1787461"/>
            <a:ext cx="4572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it-IT" altLang="it-IT" sz="1800" b="1" dirty="0">
                <a:latin typeface="Palace Script MT" panose="030303020206070C0B05" pitchFamily="66" charset="0"/>
              </a:rPr>
              <a:t>Ministero dell’Istruzione, dell’ Università e della Ricerca</a:t>
            </a:r>
            <a:endParaRPr lang="it-IT" altLang="it-IT" sz="1800" dirty="0">
              <a:latin typeface="Palace Script MT" panose="030303020206070C0B05" pitchFamily="66" charset="0"/>
            </a:endParaRP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it-IT" altLang="it-IT" sz="11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Ufficio Scolastico Regionale per la Campania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it-IT" altLang="it-IT" sz="1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DIREZIONE  GENERALE</a:t>
            </a:r>
          </a:p>
        </p:txBody>
      </p:sp>
      <p:pic>
        <p:nvPicPr>
          <p:cNvPr id="22" name="Immagin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649" y="1223177"/>
            <a:ext cx="616704" cy="5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30139" y="5135"/>
            <a:ext cx="1683899" cy="1168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373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527175" y="1301751"/>
            <a:ext cx="9144000" cy="100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5B90-447A-4B9D-B6D4-BBA83D717B3A}" type="slidenum">
              <a:rPr lang="it-IT" smtClean="0"/>
              <a:t>27</a:t>
            </a:fld>
            <a:endParaRPr lang="it-IT"/>
          </a:p>
        </p:txBody>
      </p:sp>
      <p:sp>
        <p:nvSpPr>
          <p:cNvPr id="20" name="Segnaposto contenuto 2"/>
          <p:cNvSpPr txBox="1">
            <a:spLocks/>
          </p:cNvSpPr>
          <p:nvPr/>
        </p:nvSpPr>
        <p:spPr>
          <a:xfrm>
            <a:off x="2377050" y="2005013"/>
            <a:ext cx="8294125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4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it-IT" sz="2400" dirty="0">
                <a:latin typeface="Arial Narrow" panose="020B0606020202030204" pitchFamily="34" charset="0"/>
              </a:rPr>
              <a:t>Il quadro di riferimento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it-IT" sz="2400" dirty="0">
                <a:latin typeface="Arial Narrow" panose="020B0606020202030204" pitchFamily="34" charset="0"/>
              </a:rPr>
              <a:t>Obiettivi e focus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it-IT" sz="2400" dirty="0">
                <a:latin typeface="Arial Narrow" panose="020B0606020202030204" pitchFamily="34" charset="0"/>
              </a:rPr>
              <a:t>I destinatari dell’iniziativa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it-IT" sz="2400" dirty="0">
                <a:latin typeface="Arial Narrow" panose="020B0606020202030204" pitchFamily="34" charset="0"/>
              </a:rPr>
              <a:t>Il profilo in uscita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it-IT" sz="2400" dirty="0">
                <a:latin typeface="Arial Narrow" panose="020B0606020202030204" pitchFamily="34" charset="0"/>
              </a:rPr>
              <a:t>L’articolazione dell’intervento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it-IT" sz="2400" dirty="0">
                <a:latin typeface="Arial Narrow" panose="020B0606020202030204" pitchFamily="34" charset="0"/>
              </a:rPr>
              <a:t>L’unità formativa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it-IT" sz="2400" dirty="0">
                <a:latin typeface="Arial Narrow" panose="020B0606020202030204" pitchFamily="34" charset="0"/>
              </a:rPr>
              <a:t>I contenuti della formazione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it-IT" sz="2400" dirty="0">
                <a:latin typeface="Arial Narrow" panose="020B0606020202030204" pitchFamily="34" charset="0"/>
              </a:rPr>
              <a:t>Le risorse economiche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it-IT" sz="2400" dirty="0">
                <a:latin typeface="Arial Narrow" panose="020B0606020202030204" pitchFamily="34" charset="0"/>
              </a:rPr>
              <a:t>Il raccordo tra poli per l’inclusione e poli formativi</a:t>
            </a:r>
          </a:p>
          <a:p>
            <a:endParaRPr lang="it-IT" dirty="0"/>
          </a:p>
        </p:txBody>
      </p:sp>
      <p:sp>
        <p:nvSpPr>
          <p:cNvPr id="21" name="CasellaDiTesto 9"/>
          <p:cNvSpPr txBox="1">
            <a:spLocks noChangeArrowheads="1"/>
          </p:cNvSpPr>
          <p:nvPr/>
        </p:nvSpPr>
        <p:spPr bwMode="auto">
          <a:xfrm>
            <a:off x="1840962" y="1648236"/>
            <a:ext cx="8175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FF000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INDICE</a:t>
            </a:r>
          </a:p>
        </p:txBody>
      </p:sp>
      <p:pic>
        <p:nvPicPr>
          <p:cNvPr id="15" name="Picture 8" descr="http://www.radiocora.it/wp-content/uploads/2014/05/Costituzi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2816" cy="114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73" y="-18007"/>
            <a:ext cx="1881254" cy="12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Immagin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787" y="7845"/>
            <a:ext cx="1754449" cy="1175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36" y="-23761"/>
            <a:ext cx="1385918" cy="1207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154" y="0"/>
            <a:ext cx="1717903" cy="1183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377" y="-21556"/>
            <a:ext cx="1930623" cy="1195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377" y="1183260"/>
            <a:ext cx="1930623" cy="97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7" descr="Immagine correlata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741" y="2199770"/>
            <a:ext cx="1959259" cy="1002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30139" y="5135"/>
            <a:ext cx="1683899" cy="1168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9717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59496" y="1059184"/>
            <a:ext cx="4536504" cy="4525963"/>
          </a:xfrm>
        </p:spPr>
        <p:txBody>
          <a:bodyPr>
            <a:normAutofit/>
          </a:bodyPr>
          <a:lstStyle/>
          <a:p>
            <a:pPr algn="ctr"/>
            <a:r>
              <a:rPr lang="it-IT" sz="3000" dirty="0"/>
              <a:t>Con nota </a:t>
            </a:r>
            <a:r>
              <a:rPr lang="it-IT" sz="3000" dirty="0" err="1"/>
              <a:t>prot</a:t>
            </a:r>
            <a:r>
              <a:rPr lang="it-IT" sz="3000" dirty="0"/>
              <a:t>. 2215 del 26.11.2019, la DGPER ha fornito indicazioni sulla progettazione di attività di formazione rivolte ai docenti di sostegno e ai tutor e ha assegnato le risorse finanziarie sui temi dell’inclusione scolastica</a:t>
            </a:r>
            <a:r>
              <a:rPr lang="it-IT" dirty="0"/>
              <a:t>. </a:t>
            </a:r>
          </a:p>
          <a:p>
            <a:pPr algn="ctr"/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6" y="764704"/>
            <a:ext cx="3581400" cy="5114925"/>
          </a:xfrm>
          <a:prstGeom prst="rect">
            <a:avLst/>
          </a:prstGeom>
          <a:ln w="158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9987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35560" y="1306409"/>
            <a:ext cx="7776864" cy="50333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1. Il quadro di riferimento</a:t>
            </a:r>
          </a:p>
          <a:p>
            <a:pPr marL="0" indent="0">
              <a:buNone/>
            </a:pPr>
            <a:endParaRPr lang="it-IT" dirty="0"/>
          </a:p>
          <a:p>
            <a:pPr algn="just"/>
            <a:r>
              <a:rPr lang="it-IT" sz="2800" dirty="0"/>
              <a:t> L’inclusione scolastica degli alunni con disabilità rappresenta una scelta “fondante” del nostro sistema educativo, ispirato all’accoglienza di tutti gli allievi (artt. 3, 33 e 34 della Costituzione). </a:t>
            </a:r>
          </a:p>
          <a:p>
            <a:pPr algn="just"/>
            <a:r>
              <a:rPr lang="it-IT" sz="2800" dirty="0"/>
              <a:t> Risulta fondamentale un’</a:t>
            </a:r>
            <a:r>
              <a:rPr lang="it-IT" sz="2800" b="1" dirty="0"/>
              <a:t>adeguata azione di supporto </a:t>
            </a:r>
            <a:r>
              <a:rPr lang="it-IT" sz="2800" dirty="0"/>
              <a:t>per il  personale scolastico sugli obiettivi, i metodi, le didattiche dell’inclusione, a partire da quei docenti che ricoprono incarichi su posti di sostegno, pur essendo sprovvisti di uno specifico titolo di specializzazione. </a:t>
            </a:r>
          </a:p>
          <a:p>
            <a:pPr algn="just"/>
            <a:endParaRPr lang="it-IT" sz="28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5B90-447A-4B9D-B6D4-BBA83D717B3A}" type="slidenum">
              <a:rPr lang="it-IT" smtClean="0"/>
              <a:t>29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12192000" cy="11688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8" descr="http://www.radiocora.it/wp-content/uploads/2014/05/Costituzi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5364" cy="1168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0261377" y="1168893"/>
            <a:ext cx="1930623" cy="204408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79621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037230" y="532286"/>
            <a:ext cx="9601200" cy="1303337"/>
          </a:xfrm>
        </p:spPr>
        <p:txBody>
          <a:bodyPr>
            <a:normAutofit/>
          </a:bodyPr>
          <a:lstStyle/>
          <a:p>
            <a:r>
              <a:rPr lang="it-IT" sz="3600" b="1" dirty="0"/>
              <a:t>1. Architettura della formazione</a:t>
            </a:r>
          </a:p>
        </p:txBody>
      </p:sp>
      <p:pic>
        <p:nvPicPr>
          <p:cNvPr id="4" name="Picture 2" descr="Immagine correlat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940" y="2909463"/>
            <a:ext cx="3197937" cy="19564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241471" y="2156231"/>
            <a:ext cx="625384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i="1" dirty="0">
                <a:latin typeface="Times New Roman" panose="02020603050405020304" pitchFamily="18" charset="0"/>
              </a:rPr>
              <a:t>La formazione in servizio è finalizzata a </a:t>
            </a:r>
            <a:r>
              <a:rPr lang="it-IT" sz="2000" b="1" i="1" u="sng" dirty="0">
                <a:latin typeface="Times New Roman" panose="02020603050405020304" pitchFamily="18" charset="0"/>
              </a:rPr>
              <a:t>migliorare gli esiti di apprendimento degli allievi e la loro piena educazione ad una cittadinanza responsabile</a:t>
            </a:r>
            <a:r>
              <a:rPr lang="it-IT" sz="2000" i="1" dirty="0">
                <a:latin typeface="Times New Roman" panose="02020603050405020304" pitchFamily="18" charset="0"/>
              </a:rPr>
              <a:t>, attraverso una duplice strategia:</a:t>
            </a:r>
          </a:p>
          <a:p>
            <a:pPr algn="just"/>
            <a:r>
              <a:rPr lang="it-IT" sz="2000" i="1" dirty="0">
                <a:latin typeface="Times New Roman" panose="02020603050405020304" pitchFamily="18" charset="0"/>
              </a:rPr>
              <a:t>a) sostenere e sviluppare la ricerca e l'innovazione educativa per migliorare l'azione didattica, la qualità degli ambienti di apprendimento e il benessere dell’organizzazione;</a:t>
            </a:r>
          </a:p>
          <a:p>
            <a:pPr algn="just"/>
            <a:r>
              <a:rPr lang="it-IT" sz="2000" i="1" dirty="0">
                <a:latin typeface="Times New Roman" panose="02020603050405020304" pitchFamily="18" charset="0"/>
              </a:rPr>
              <a:t>b) promuovere un sistema di opportunità di crescita e sviluppo professionale per tutti gli operatori scolastici e per l'intera comunità scolastica.</a:t>
            </a:r>
          </a:p>
          <a:p>
            <a:pPr algn="r"/>
            <a:r>
              <a:rPr lang="it-IT" i="1" dirty="0">
                <a:latin typeface="Times New Roman" panose="02020603050405020304" pitchFamily="18" charset="0"/>
              </a:rPr>
              <a:t>Nota MIUR </a:t>
            </a:r>
            <a:r>
              <a:rPr lang="it-IT" i="1" dirty="0" err="1">
                <a:latin typeface="Times New Roman" panose="02020603050405020304" pitchFamily="18" charset="0"/>
              </a:rPr>
              <a:t>prot</a:t>
            </a:r>
            <a:r>
              <a:rPr lang="it-IT" i="1" dirty="0">
                <a:latin typeface="Times New Roman" panose="02020603050405020304" pitchFamily="18" charset="0"/>
              </a:rPr>
              <a:t>. 49062 del  28.11.2019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96848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F43FC7-2CE3-49B7-AD44-1FF37073A355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it-IT" altLang="it-IT" sz="1400"/>
          </a:p>
        </p:txBody>
      </p:sp>
      <p:sp>
        <p:nvSpPr>
          <p:cNvPr id="2" name="Rettangolo 1"/>
          <p:cNvSpPr/>
          <p:nvPr/>
        </p:nvSpPr>
        <p:spPr>
          <a:xfrm rot="596523">
            <a:off x="4638635" y="617589"/>
            <a:ext cx="59866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D. </a:t>
            </a:r>
            <a:r>
              <a:rPr lang="it-IT" sz="6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Lgs</a:t>
            </a:r>
            <a:r>
              <a:rPr lang="it-IT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n. 66/2017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1271464" y="1316261"/>
            <a:ext cx="9053636" cy="4658406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altLang="it-IT" dirty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altLang="it-IT" sz="3300" dirty="0"/>
              <a:t>Il decreto ha inteso rafforzare l’</a:t>
            </a:r>
            <a:r>
              <a:rPr lang="it-IT" altLang="it-IT" sz="3300" b="1" dirty="0"/>
              <a:t>inclusione scolastica degli alunni portatori di disabilità, attraverso il coinvolgimento di tutte le componenti scolastiche. </a:t>
            </a:r>
            <a:r>
              <a:rPr lang="it-IT" altLang="it-IT" sz="3300" dirty="0"/>
              <a:t>Tale obiettivo è affidato a molteplici strategie fra cui, innanzitutto: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it-IT" altLang="it-IT" sz="33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altLang="it-IT" sz="3300" b="1" dirty="0">
                <a:solidFill>
                  <a:schemeClr val="bg1">
                    <a:lumMod val="50000"/>
                  </a:schemeClr>
                </a:solidFill>
              </a:rPr>
              <a:t>la ridefinizione dei compiti dello Stato  e degli enti locali;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altLang="it-IT" sz="3300" b="1" dirty="0">
                <a:solidFill>
                  <a:schemeClr val="bg1">
                    <a:lumMod val="50000"/>
                  </a:schemeClr>
                </a:solidFill>
              </a:rPr>
              <a:t>l’istituzione dell’Osservatorio permanente per l’inclusione;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altLang="it-IT" sz="3300" b="1" dirty="0">
                <a:solidFill>
                  <a:schemeClr val="bg1">
                    <a:lumMod val="50000"/>
                  </a:schemeClr>
                </a:solidFill>
              </a:rPr>
              <a:t>la nuova documentazione;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altLang="it-IT" sz="3300" b="1" dirty="0">
                <a:solidFill>
                  <a:schemeClr val="bg1">
                    <a:lumMod val="50000"/>
                  </a:schemeClr>
                </a:solidFill>
              </a:rPr>
              <a:t>la domanda di accertamento;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altLang="it-IT" sz="3300" b="1" dirty="0">
                <a:solidFill>
                  <a:schemeClr val="bg1">
                    <a:lumMod val="50000"/>
                  </a:schemeClr>
                </a:solidFill>
              </a:rPr>
              <a:t>la formazione dei docenti.</a:t>
            </a:r>
          </a:p>
        </p:txBody>
      </p:sp>
    </p:spTree>
    <p:extLst>
      <p:ext uri="{BB962C8B-B14F-4D97-AF65-F5344CB8AC3E}">
        <p14:creationId xmlns:p14="http://schemas.microsoft.com/office/powerpoint/2010/main" val="67747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F43FC7-2CE3-49B7-AD44-1FF37073A355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it-IT" altLang="it-IT" sz="1400"/>
          </a:p>
        </p:txBody>
      </p:sp>
      <p:sp>
        <p:nvSpPr>
          <p:cNvPr id="2" name="Rettangolo 1"/>
          <p:cNvSpPr/>
          <p:nvPr/>
        </p:nvSpPr>
        <p:spPr>
          <a:xfrm rot="596523">
            <a:off x="4638635" y="617589"/>
            <a:ext cx="59866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D. </a:t>
            </a:r>
            <a:r>
              <a:rPr lang="it-IT" sz="6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Lgs</a:t>
            </a:r>
            <a:r>
              <a:rPr lang="it-IT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n. 96/2019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1847528" y="1412776"/>
            <a:ext cx="7886700" cy="4658406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altLang="it-IT" dirty="0"/>
              <a:t> </a:t>
            </a:r>
          </a:p>
          <a:p>
            <a:pPr algn="just"/>
            <a:r>
              <a:rPr lang="it-IT" altLang="it-IT" dirty="0"/>
              <a:t>Il </a:t>
            </a:r>
            <a:r>
              <a:rPr lang="it-IT" dirty="0"/>
              <a:t>nuovo</a:t>
            </a:r>
            <a:r>
              <a:rPr lang="it-IT" b="1" dirty="0"/>
              <a:t> decreto Inclusione, D. </a:t>
            </a:r>
            <a:r>
              <a:rPr lang="it-IT" b="1" dirty="0" err="1"/>
              <a:t>Lgs</a:t>
            </a:r>
            <a:r>
              <a:rPr lang="it-IT" b="1" dirty="0"/>
              <a:t>. n. 96 del 7 agosto 2019,  </a:t>
            </a:r>
            <a:r>
              <a:rPr lang="it-IT" dirty="0"/>
              <a:t>recante Disposizioni integrative e correttive al Decreto legislativo 13 aprile 2017, n. 66, pubblicato il 28  agosto 2019 nella Gazzetta Ufficiale ed  entrato in vigore il 12 settembre 2019, amplia la prospettiva inclusiva e introduce significative novità relative alla </a:t>
            </a:r>
            <a:r>
              <a:rPr lang="it-IT" dirty="0" err="1"/>
              <a:t>governance</a:t>
            </a:r>
            <a:r>
              <a:rPr lang="it-IT" dirty="0"/>
              <a:t> per l’integrazione.</a:t>
            </a:r>
          </a:p>
          <a:p>
            <a:pPr algn="just"/>
            <a:endParaRPr lang="it-IT" altLang="it-IT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3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F43FC7-2CE3-49B7-AD44-1FF37073A355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it-IT" altLang="it-IT" sz="1400"/>
          </a:p>
        </p:txBody>
      </p:sp>
      <p:sp>
        <p:nvSpPr>
          <p:cNvPr id="2" name="Rettangolo 1"/>
          <p:cNvSpPr/>
          <p:nvPr/>
        </p:nvSpPr>
        <p:spPr>
          <a:xfrm rot="596523">
            <a:off x="4638635" y="617589"/>
            <a:ext cx="59866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D. </a:t>
            </a:r>
            <a:r>
              <a:rPr lang="it-IT" sz="6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Lgs</a:t>
            </a:r>
            <a:r>
              <a:rPr lang="it-IT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n. 96/2019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1859042" y="1145388"/>
            <a:ext cx="7886700" cy="4658406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altLang="it-IT" dirty="0"/>
              <a:t> </a:t>
            </a:r>
          </a:p>
          <a:p>
            <a:pPr algn="just"/>
            <a:r>
              <a:rPr lang="it-IT" dirty="0"/>
              <a:t>Le novità introdotte riguardano molteplici aspetti di cui si evidenziano quelli di maggiore impatto a livello pedagogico e didattico:</a:t>
            </a:r>
          </a:p>
          <a:p>
            <a:pPr algn="just"/>
            <a:r>
              <a:rPr lang="it-IT" dirty="0"/>
              <a:t>- il </a:t>
            </a:r>
            <a:r>
              <a:rPr lang="it-IT" b="1" dirty="0"/>
              <a:t>principio della</a:t>
            </a:r>
            <a:r>
              <a:rPr lang="it-IT" dirty="0"/>
              <a:t> </a:t>
            </a:r>
            <a:r>
              <a:rPr lang="it-IT" b="1" dirty="0"/>
              <a:t>corresponsabilità educativa </a:t>
            </a:r>
            <a:r>
              <a:rPr lang="it-IT" dirty="0"/>
              <a:t>che richiama</a:t>
            </a:r>
            <a:r>
              <a:rPr lang="it-IT" b="1" dirty="0"/>
              <a:t> </a:t>
            </a:r>
            <a:r>
              <a:rPr lang="it-IT" dirty="0"/>
              <a:t>l’intera comunità scolastica all’adozione di strategie, interventi, scelte operative volte al soddisfacimento dei bisogni educativi individuali e al pieno coinvolgimento del team docente o del consiglio di classe nel progetto di inclusione;</a:t>
            </a:r>
          </a:p>
          <a:p>
            <a:pPr algn="just"/>
            <a:endParaRPr lang="it-IT" altLang="it-IT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1" y="5236142"/>
            <a:ext cx="2838252" cy="1621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6145742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F43FC7-2CE3-49B7-AD44-1FF37073A355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it-IT" altLang="it-IT" sz="1400"/>
          </a:p>
        </p:txBody>
      </p:sp>
      <p:sp>
        <p:nvSpPr>
          <p:cNvPr id="2" name="Rettangolo 1"/>
          <p:cNvSpPr/>
          <p:nvPr/>
        </p:nvSpPr>
        <p:spPr>
          <a:xfrm rot="596523">
            <a:off x="4638635" y="617589"/>
            <a:ext cx="59866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D. </a:t>
            </a:r>
            <a:r>
              <a:rPr lang="it-IT" sz="6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Lgs</a:t>
            </a:r>
            <a:r>
              <a:rPr lang="it-IT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n. 96/2019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2682658" y="1772816"/>
            <a:ext cx="8899742" cy="5085183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3300" dirty="0"/>
              <a:t>l’</a:t>
            </a:r>
            <a:r>
              <a:rPr lang="it-IT" sz="3300" b="1" dirty="0"/>
              <a:t>estensione dell’approccio </a:t>
            </a:r>
            <a:r>
              <a:rPr lang="it-IT" sz="3300" b="1" dirty="0" err="1"/>
              <a:t>bio</a:t>
            </a:r>
            <a:r>
              <a:rPr lang="it-IT" sz="3300" b="1" dirty="0"/>
              <a:t>-</a:t>
            </a:r>
            <a:r>
              <a:rPr lang="it-IT" sz="3300" b="1" dirty="0" err="1"/>
              <a:t>psico</a:t>
            </a:r>
            <a:r>
              <a:rPr lang="it-IT" sz="3300" b="1" dirty="0"/>
              <a:t>-sociale del modello ICF anche  nella fase di accertamento della condizione di disabilità </a:t>
            </a:r>
            <a:r>
              <a:rPr lang="it-IT" sz="3300" dirty="0"/>
              <a:t>in età evolutiva ai fini dell’inclusione scolastica.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3300" dirty="0"/>
              <a:t> Si tratta di un’innovazione di grande rilievo pedagogico in quanto il modello ICF permette di delineare </a:t>
            </a:r>
            <a:r>
              <a:rPr lang="it-IT" sz="3300" b="1" dirty="0"/>
              <a:t>un quadro completo e funzionale dell’alunno</a:t>
            </a:r>
            <a:r>
              <a:rPr lang="it-IT" sz="3300" dirty="0"/>
              <a:t> non solo a livello scolastico ma anche a livello personale e familiare, tenendo conto delle strutture corporee, dell’attività e della partecipazione alla vita sociale, fornendo le modalità per descrivere l’impatto dei fattori ambientali/contestuali in termini di facilitatori o barriere alla partecipazione dell’alunno.</a:t>
            </a:r>
          </a:p>
          <a:p>
            <a:pPr marL="0" indent="0">
              <a:buNone/>
            </a:pPr>
            <a:endParaRPr lang="it-IT" altLang="it-IT" sz="3300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4843073"/>
          <a:ext cx="2927648" cy="2014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magine bitmap" r:id="rId4" imgW="4963218" imgH="3161905" progId="Paint.Picture">
                  <p:embed/>
                </p:oleObj>
              </mc:Choice>
              <mc:Fallback>
                <p:oleObj name="Immagine bitmap" r:id="rId4" imgW="4963218" imgH="3161905" progId="Paint.Picture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843073"/>
                        <a:ext cx="2927648" cy="2014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7095010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F43FC7-2CE3-49B7-AD44-1FF37073A355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it-IT" altLang="it-IT" sz="1400"/>
          </a:p>
        </p:txBody>
      </p:sp>
      <p:sp>
        <p:nvSpPr>
          <p:cNvPr id="2" name="Rettangolo 1"/>
          <p:cNvSpPr/>
          <p:nvPr/>
        </p:nvSpPr>
        <p:spPr>
          <a:xfrm rot="596523">
            <a:off x="4638635" y="617589"/>
            <a:ext cx="59866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D. </a:t>
            </a:r>
            <a:r>
              <a:rPr lang="it-IT" sz="6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Lgs</a:t>
            </a:r>
            <a:r>
              <a:rPr lang="it-IT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n. 96/2019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3417668" y="1868893"/>
            <a:ext cx="6742331" cy="4658406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altLang="it-IT" dirty="0"/>
              <a:t> i</a:t>
            </a:r>
            <a:r>
              <a:rPr lang="it-IT" dirty="0"/>
              <a:t>l </a:t>
            </a:r>
            <a:r>
              <a:rPr lang="it-IT" b="1" dirty="0"/>
              <a:t>Profilo   di   funzionamento,</a:t>
            </a:r>
            <a:r>
              <a:rPr lang="it-IT" dirty="0"/>
              <a:t> che </a:t>
            </a:r>
            <a:r>
              <a:rPr lang="it-IT" b="1" dirty="0"/>
              <a:t>ricomprende la diagnosi funzionale e il profilo dinamico funzionale,</a:t>
            </a:r>
            <a:r>
              <a:rPr lang="it-IT" dirty="0"/>
              <a:t> costituisce il documento propedeutico e necessario alla predisposizione del Progetto Individuale e del PEI, da aggiornare al passaggio da un grado d’istruzione a quello successivo. Tale Profilo definisce la tipologia delle misure di sostegno e delle risorse strutturali necessarie per l’inclusione scolastica. </a:t>
            </a:r>
          </a:p>
          <a:p>
            <a:pPr algn="just"/>
            <a:endParaRPr lang="it-IT" alt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4609559"/>
            <a:ext cx="3154317" cy="210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6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9376" y="1181718"/>
            <a:ext cx="9681337" cy="553975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sz="4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2. Obiettivi e focus</a:t>
            </a:r>
          </a:p>
          <a:p>
            <a:pPr marL="0" indent="0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 </a:t>
            </a:r>
            <a:r>
              <a:rPr lang="it-IT" sz="3300" dirty="0"/>
              <a:t>Il piano integrato di formazione si propone di:</a:t>
            </a:r>
          </a:p>
          <a:p>
            <a:pPr algn="just"/>
            <a:r>
              <a:rPr lang="it-IT" sz="3300" dirty="0"/>
              <a:t> intensificare le attività di supporto e di formazione per il personale impegnato nei processi di inclusione, a partire da quei docenti che ricoprono incarichi su posti di sostegno, pur essendo sprovvisti di uno specifico titolo di specializzazione, attraverso interventi integrati: formazione diretta e </a:t>
            </a:r>
            <a:r>
              <a:rPr lang="it-IT" sz="3300" b="1" dirty="0">
                <a:solidFill>
                  <a:srgbClr val="FF0000"/>
                </a:solidFill>
              </a:rPr>
              <a:t>formazione indiretta;</a:t>
            </a:r>
          </a:p>
          <a:p>
            <a:pPr algn="just"/>
            <a:r>
              <a:rPr lang="it-IT" sz="3300" dirty="0"/>
              <a:t>realizzare un’occasione di “</a:t>
            </a:r>
            <a:r>
              <a:rPr lang="it-IT" sz="3300" b="1" dirty="0">
                <a:solidFill>
                  <a:srgbClr val="FF0000"/>
                </a:solidFill>
              </a:rPr>
              <a:t>lavoro sul campo” dell’inclusione</a:t>
            </a:r>
            <a:r>
              <a:rPr lang="it-IT" sz="3300" dirty="0"/>
              <a:t>, tenendo conto della complessa azione didattica, collocata spesso tra la necessità di fornire risposte specialistiche ad ogni singolo caso ed un altrettanto necessario coinvolgimento nelle dinamiche inclusive della classe. </a:t>
            </a:r>
            <a:endParaRPr lang="it-IT" sz="3300" b="1" dirty="0">
              <a:solidFill>
                <a:srgbClr val="FF0000"/>
              </a:solidFill>
            </a:endParaRPr>
          </a:p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5B90-447A-4B9D-B6D4-BBA83D717B3A}" type="slidenum">
              <a:rPr lang="it-IT" smtClean="0"/>
              <a:t>35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12192000" cy="11688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0261377" y="1168893"/>
            <a:ext cx="1930623" cy="204408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139" y="5135"/>
            <a:ext cx="1683899" cy="1168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2956216"/>
      </p:ext>
    </p:extLst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1991544" y="476672"/>
            <a:ext cx="9177281" cy="55397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r>
              <a:rPr lang="it-IT" dirty="0"/>
              <a:t>Il </a:t>
            </a:r>
            <a:r>
              <a:rPr lang="it-IT" dirty="0">
                <a:solidFill>
                  <a:srgbClr val="FF0000"/>
                </a:solidFill>
              </a:rPr>
              <a:t>focus </a:t>
            </a:r>
            <a:r>
              <a:rPr lang="it-IT" dirty="0"/>
              <a:t>dell’attività è dunque duplice: </a:t>
            </a:r>
          </a:p>
        </p:txBody>
      </p:sp>
      <p:graphicFrame>
        <p:nvGraphicFramePr>
          <p:cNvPr id="3" name="Diagramma 2"/>
          <p:cNvGraphicFramePr/>
          <p:nvPr/>
        </p:nvGraphicFramePr>
        <p:xfrm>
          <a:off x="1199456" y="1916832"/>
          <a:ext cx="8168456" cy="3213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4821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84065" y="1322994"/>
            <a:ext cx="7984343" cy="50333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3. I destinatari dell’iniziativa</a:t>
            </a:r>
          </a:p>
          <a:p>
            <a:pPr marL="0" indent="0">
              <a:buNone/>
            </a:pPr>
            <a:endParaRPr lang="it-IT" dirty="0"/>
          </a:p>
          <a:p>
            <a:pPr algn="just"/>
            <a:r>
              <a:rPr lang="it-IT" dirty="0"/>
              <a:t> </a:t>
            </a:r>
            <a:r>
              <a:rPr lang="it-IT" sz="3000" dirty="0"/>
              <a:t>I </a:t>
            </a:r>
            <a:r>
              <a:rPr lang="it-IT" sz="3000" b="1" dirty="0"/>
              <a:t>destinatari diretti </a:t>
            </a:r>
            <a:r>
              <a:rPr lang="it-IT" sz="3000" dirty="0"/>
              <a:t>della formazione di cui alla nota prot.2155/2019  sono i docenti di sostegno (nella  misura di 1 per ogni scuola)  che ricoprono incarichi specifici (</a:t>
            </a:r>
            <a:r>
              <a:rPr lang="it-IT" sz="3000" i="1" dirty="0"/>
              <a:t>referenti per il sostegno, funzioni strumentali, tutor) </a:t>
            </a:r>
            <a:r>
              <a:rPr lang="it-IT" sz="3000" dirty="0"/>
              <a:t>oppure ai docenti di sostegno con adeguata esperienza;</a:t>
            </a:r>
          </a:p>
          <a:p>
            <a:pPr algn="just"/>
            <a:r>
              <a:rPr lang="it-IT" sz="3000" dirty="0"/>
              <a:t>I </a:t>
            </a:r>
            <a:r>
              <a:rPr lang="it-IT" sz="3000" b="1" dirty="0"/>
              <a:t>destinatari indiretti </a:t>
            </a:r>
            <a:r>
              <a:rPr lang="it-IT" sz="3000" dirty="0"/>
              <a:t>sono tutti i docenti in servizio presso l’istituzione scolastica.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5B90-447A-4B9D-B6D4-BBA83D717B3A}" type="slidenum">
              <a:rPr lang="it-IT" smtClean="0"/>
              <a:t>37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688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0261377" y="1168893"/>
            <a:ext cx="1930623" cy="204408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73" y="-18007"/>
            <a:ext cx="1881254" cy="12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5775764"/>
      </p:ext>
    </p:extLst>
  </p:cSld>
  <p:clrMapOvr>
    <a:masterClrMapping/>
  </p:clrMapOvr>
  <p:transition spd="med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855365"/>
            <a:ext cx="5054352" cy="4525963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La nota 2215/2019 si pone in continuità con le note DGPER </a:t>
            </a:r>
            <a:r>
              <a:rPr lang="it-IT" dirty="0" err="1"/>
              <a:t>prott</a:t>
            </a:r>
            <a:r>
              <a:rPr lang="it-IT" dirty="0"/>
              <a:t>. 37900 del 2015 e 32839 del 2016 avevano aperto la strada a “</a:t>
            </a:r>
            <a:r>
              <a:rPr lang="it-IT" b="1" dirty="0"/>
              <a:t>percorsi formativi di secondo livello</a:t>
            </a:r>
            <a:r>
              <a:rPr lang="it-IT" dirty="0"/>
              <a:t>” rivolti a docenti esperti per promuovere funzioni di coordinamento dell’inclusione da svolgere all’interno delle scuole di appartenenza. L’obiettivo di quegli interventi era di rendere disponibile almeno una figura per ogni istituzione scolastica.</a:t>
            </a:r>
          </a:p>
        </p:txBody>
      </p:sp>
      <p:sp>
        <p:nvSpPr>
          <p:cNvPr id="4" name="Rettangolo 3"/>
          <p:cNvSpPr/>
          <p:nvPr/>
        </p:nvSpPr>
        <p:spPr>
          <a:xfrm>
            <a:off x="6023992" y="620688"/>
            <a:ext cx="5976664" cy="547842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2° livello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(avanzato) era stato articolato in due direzioni: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per i docenti che svolgevano funzioni di sistema o che avevano realizzato esperienze significative e svolto azioni di coordinamento nell’area dell’inclusione;</a:t>
            </a:r>
          </a:p>
          <a:p>
            <a:pPr marL="342900" indent="-342900">
              <a:buFontTx/>
              <a:buChar char="-"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per i docenti di sostegno che dovevano approfondire in modo specifico tipologie di disabilità.</a:t>
            </a:r>
          </a:p>
          <a:p>
            <a:pPr marL="285750" indent="-285750">
              <a:buFontTx/>
              <a:buChar char="-"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3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1384" y="1505556"/>
            <a:ext cx="9793088" cy="535244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sz="4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4. Il profilo in uscita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sz="4000" dirty="0"/>
              <a:t>I docenti formati dovranno essere disponibili ad impegnarsi a svolgere funzioni di</a:t>
            </a:r>
          </a:p>
          <a:p>
            <a:pPr marL="0" indent="0">
              <a:buNone/>
            </a:pPr>
            <a:r>
              <a:rPr lang="it-IT" sz="4000" b="1" dirty="0">
                <a:solidFill>
                  <a:srgbClr val="FF0000"/>
                </a:solidFill>
              </a:rPr>
              <a:t>    </a:t>
            </a:r>
            <a:r>
              <a:rPr lang="it-IT" sz="4000" b="1" u="sng" dirty="0">
                <a:solidFill>
                  <a:srgbClr val="FF0000"/>
                </a:solidFill>
              </a:rPr>
              <a:t>coordinatori dell’inclusione </a:t>
            </a:r>
          </a:p>
          <a:p>
            <a:pPr marL="0" indent="0">
              <a:buNone/>
            </a:pPr>
            <a:r>
              <a:rPr lang="it-IT" sz="4000" dirty="0"/>
              <a:t>    cui saranno assegnate all’interno della scuola di appartenenza:</a:t>
            </a:r>
          </a:p>
          <a:p>
            <a:pPr>
              <a:buFontTx/>
              <a:buChar char="-"/>
            </a:pPr>
            <a:r>
              <a:rPr lang="it-IT" sz="4000" dirty="0"/>
              <a:t>attività di consulenza didattica;</a:t>
            </a:r>
          </a:p>
          <a:p>
            <a:pPr>
              <a:buFontTx/>
              <a:buChar char="-"/>
            </a:pPr>
            <a:r>
              <a:rPr lang="it-IT" sz="4000" dirty="0"/>
              <a:t>attività di tutoraggio ai colleghi;</a:t>
            </a:r>
          </a:p>
          <a:p>
            <a:pPr>
              <a:buFontTx/>
              <a:buChar char="-"/>
            </a:pPr>
            <a:r>
              <a:rPr lang="it-IT" sz="4000" dirty="0"/>
              <a:t>attività di formazione;</a:t>
            </a:r>
          </a:p>
          <a:p>
            <a:pPr>
              <a:buFontTx/>
              <a:buChar char="-"/>
            </a:pPr>
            <a:r>
              <a:rPr lang="it-IT" sz="4000" dirty="0"/>
              <a:t>attività di osservazione in classe;</a:t>
            </a:r>
          </a:p>
          <a:p>
            <a:pPr>
              <a:buFontTx/>
              <a:buChar char="-"/>
            </a:pPr>
            <a:r>
              <a:rPr lang="it-IT" sz="4000" dirty="0"/>
              <a:t>supporto alla progettazione da rivolgere ai docenti, specie quelli di sostegno sprovvisti di titolo. </a:t>
            </a:r>
          </a:p>
          <a:p>
            <a:pPr marL="0" indent="0">
              <a:buNone/>
            </a:pPr>
            <a:endParaRPr lang="it-IT" sz="40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5B90-447A-4B9D-B6D4-BBA83D717B3A}" type="slidenum">
              <a:rPr lang="it-IT" smtClean="0"/>
              <a:t>39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688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0261377" y="1168893"/>
            <a:ext cx="1930623" cy="204408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787" y="7845"/>
            <a:ext cx="1754449" cy="1175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48474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Manuela\Desktop\immag\Come-realizzare-un-sito-web-per-un-Hotel.jpg"/>
          <p:cNvPicPr>
            <a:picLocks noChangeAspect="1" noChangeArrowheads="1"/>
          </p:cNvPicPr>
          <p:nvPr/>
        </p:nvPicPr>
        <p:blipFill>
          <a:blip r:embed="rId3" cstate="print"/>
          <a:srcRect l="6279" t="30940" b="23669"/>
          <a:stretch>
            <a:fillRect/>
          </a:stretch>
        </p:blipFill>
        <p:spPr bwMode="auto">
          <a:xfrm rot="10800000">
            <a:off x="996042" y="3445328"/>
            <a:ext cx="10145486" cy="260963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5045529" y="71223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sz="2000" i="1" dirty="0">
                <a:latin typeface="Times New Roman" panose="02020603050405020304" pitchFamily="18" charset="0"/>
              </a:rPr>
              <a:t>La programmazione e la concreta gestione dell' attività di formazione in servizio </a:t>
            </a:r>
            <a:r>
              <a:rPr lang="it-IT" sz="2000" b="1" i="1" dirty="0">
                <a:latin typeface="Times New Roman" panose="02020603050405020304" pitchFamily="18" charset="0"/>
              </a:rPr>
              <a:t>avvengono a livello di singola istituzione scolastica e di reti di scuole </a:t>
            </a:r>
            <a:r>
              <a:rPr lang="it-IT" sz="2000" i="1" dirty="0">
                <a:latin typeface="Times New Roman" panose="02020603050405020304" pitchFamily="18" charset="0"/>
              </a:rPr>
              <a:t>nel rispetto delle prerogative del collegio dei docenti e del consiglio d'istituto ai sensi dell'art.66 del C.C.N.L. 2006-2009 e dell'art.7 comma 2 del D.P.R. 275/1999.</a:t>
            </a:r>
          </a:p>
          <a:p>
            <a:pPr algn="r"/>
            <a:r>
              <a:rPr lang="it-IT" sz="2000" i="1" dirty="0">
                <a:latin typeface="Times New Roman" panose="02020603050405020304" pitchFamily="18" charset="0"/>
              </a:rPr>
              <a:t>C.C.N.I. art.1</a:t>
            </a:r>
            <a:endParaRPr lang="it-IT" sz="2000" i="1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78001" y="735389"/>
            <a:ext cx="4008299" cy="17792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dirty="0"/>
              <a:t>Il nuovo quadro contrattuale conferma la visione strategica della formazione in servizio come </a:t>
            </a:r>
            <a:r>
              <a:rPr lang="it-IT" sz="2000" b="1" dirty="0"/>
              <a:t>elemento di sviluppo dell’intero sistema educativo</a:t>
            </a:r>
            <a:r>
              <a:rPr lang="it-IT" sz="2000" dirty="0"/>
              <a:t>.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3189276568"/>
      </p:ext>
    </p:extLst>
  </p:cSld>
  <p:clrMapOvr>
    <a:masterClrMapping/>
  </p:clrMapOvr>
  <p:transition spd="med"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27448" y="1263345"/>
            <a:ext cx="7990015" cy="5033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5. L’articolazione dell’intervento</a:t>
            </a:r>
          </a:p>
          <a:p>
            <a:pPr marL="0" indent="0">
              <a:buNone/>
            </a:pPr>
            <a:endParaRPr lang="it-IT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it-IT" sz="2800" dirty="0"/>
              <a:t>Con le risorse assegnate con la nota MIUR 2215/2019 occorrerà organizzare in ogni provincia italiana da 1 a 4 moduli formativi di secondo livello, </a:t>
            </a:r>
            <a:r>
              <a:rPr lang="it-IT" sz="2800" b="1" dirty="0"/>
              <a:t>rivolti ai docenti referenti/tutor per ogni istituzione scolastica, </a:t>
            </a:r>
            <a:r>
              <a:rPr lang="it-IT" sz="2800" dirty="0"/>
              <a:t>con precedenza per quelli formati nel biennio 2015-2016</a:t>
            </a:r>
            <a:r>
              <a:rPr lang="it-IT" sz="2800" b="1" dirty="0"/>
              <a:t>.</a:t>
            </a:r>
            <a:r>
              <a:rPr lang="it-IT" sz="2800" b="1" u="sng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it-IT" sz="2800" b="1" u="sng" dirty="0">
                <a:solidFill>
                  <a:srgbClr val="FF0000"/>
                </a:solidFill>
              </a:rPr>
              <a:t>I moduli accoglieranno di norma 50 partecipanti.</a:t>
            </a:r>
          </a:p>
          <a:p>
            <a:pPr marL="0" indent="0">
              <a:buNone/>
            </a:pPr>
            <a:endParaRPr lang="it-IT" b="1" u="sng" dirty="0">
              <a:solidFill>
                <a:srgbClr val="FF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5B90-447A-4B9D-B6D4-BBA83D717B3A}" type="slidenum">
              <a:rPr lang="it-IT" smtClean="0"/>
              <a:t>40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688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0261377" y="1168893"/>
            <a:ext cx="1930623" cy="204408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36" y="-23761"/>
            <a:ext cx="1385918" cy="1207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3633438"/>
      </p:ext>
    </p:extLst>
  </p:cSld>
  <p:clrMapOvr>
    <a:masterClrMapping/>
  </p:clrMapOvr>
  <p:transition spd="med"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2650" y="627890"/>
            <a:ext cx="8623870" cy="50333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sz="3000" dirty="0"/>
              <a:t>I </a:t>
            </a:r>
            <a:r>
              <a:rPr lang="it-IT" sz="3000" b="1" dirty="0"/>
              <a:t>moduli formativi di I livello</a:t>
            </a:r>
            <a:r>
              <a:rPr lang="it-IT" sz="3000" dirty="0"/>
              <a:t>, da rivolgere ai docenti di sostegno e non, sono:</a:t>
            </a:r>
          </a:p>
          <a:p>
            <a:r>
              <a:rPr lang="it-IT" sz="3000" dirty="0"/>
              <a:t> da ricomprendere negli </a:t>
            </a:r>
            <a:r>
              <a:rPr lang="it-IT" sz="3000" b="1" dirty="0">
                <a:solidFill>
                  <a:srgbClr val="FF0000"/>
                </a:solidFill>
              </a:rPr>
              <a:t>ordinari piani di formazione ed attingendo alle risorse comunque disponibili</a:t>
            </a:r>
            <a:r>
              <a:rPr lang="it-IT" sz="3000" dirty="0"/>
              <a:t>;</a:t>
            </a:r>
          </a:p>
          <a:p>
            <a:r>
              <a:rPr lang="it-IT" sz="3000" dirty="0"/>
              <a:t>da gestire </a:t>
            </a:r>
            <a:r>
              <a:rPr lang="it-IT" sz="3000" b="1" dirty="0">
                <a:solidFill>
                  <a:srgbClr val="FF0000"/>
                </a:solidFill>
              </a:rPr>
              <a:t>anche con fondi del PON “Per la Scuola</a:t>
            </a:r>
            <a:r>
              <a:rPr lang="it-IT" sz="3000" dirty="0"/>
              <a:t>”, attraverso l’individuazione di appositi snodi formativi territoriali, selezionati attraverso un apposito avviso, e che potranno anche coincidere con le scuole polo per l’inclusione.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5B90-447A-4B9D-B6D4-BBA83D717B3A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729919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47528" y="764704"/>
            <a:ext cx="8911902" cy="5033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 algn="just">
              <a:buNone/>
            </a:pPr>
            <a:r>
              <a:rPr lang="it-IT" dirty="0"/>
              <a:t>Le attività formative per i docenti di sostegno, a partire da quelli sprovvisti di titolo, si comporranno:</a:t>
            </a:r>
          </a:p>
          <a:p>
            <a:pPr algn="just">
              <a:buFontTx/>
              <a:buChar char="-"/>
            </a:pPr>
            <a:r>
              <a:rPr lang="it-IT" b="1" dirty="0">
                <a:highlight>
                  <a:srgbClr val="FFFF00"/>
                </a:highlight>
              </a:rPr>
              <a:t>sia di </a:t>
            </a:r>
            <a:r>
              <a:rPr lang="it-IT" b="1" dirty="0">
                <a:solidFill>
                  <a:srgbClr val="FF0000"/>
                </a:solidFill>
                <a:highlight>
                  <a:srgbClr val="FFFF00"/>
                </a:highlight>
              </a:rPr>
              <a:t>moduli formativi  di I livello </a:t>
            </a:r>
            <a:r>
              <a:rPr lang="it-IT" b="1" dirty="0">
                <a:highlight>
                  <a:srgbClr val="FFFF00"/>
                </a:highlight>
              </a:rPr>
              <a:t>(da attivare con fondi ordinari);</a:t>
            </a:r>
          </a:p>
          <a:p>
            <a:pPr algn="just">
              <a:buFontTx/>
              <a:buChar char="-"/>
            </a:pPr>
            <a:r>
              <a:rPr lang="it-IT" dirty="0"/>
              <a:t> </a:t>
            </a:r>
            <a:r>
              <a:rPr lang="it-IT" dirty="0">
                <a:highlight>
                  <a:srgbClr val="FFFF00"/>
                </a:highlight>
              </a:rPr>
              <a:t>sia di </a:t>
            </a:r>
            <a:r>
              <a:rPr lang="it-IT" b="1" dirty="0">
                <a:solidFill>
                  <a:srgbClr val="FF0000"/>
                </a:solidFill>
                <a:highlight>
                  <a:srgbClr val="FFFF00"/>
                </a:highlight>
              </a:rPr>
              <a:t>attività di supporto e tutoraggio </a:t>
            </a:r>
            <a:r>
              <a:rPr lang="it-IT" dirty="0">
                <a:highlight>
                  <a:srgbClr val="FFFF00"/>
                </a:highlight>
              </a:rPr>
              <a:t>nelle scuole di servizio, attivati dalle figure che realizzano la formazione di II livello.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5B90-447A-4B9D-B6D4-BBA83D717B3A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049514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5360" y="1052736"/>
            <a:ext cx="5688632" cy="503335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/>
              <a:t> </a:t>
            </a:r>
          </a:p>
          <a:p>
            <a:pPr marL="0" indent="0" algn="just">
              <a:buNone/>
            </a:pPr>
            <a:r>
              <a:rPr lang="it-IT" sz="3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6. L’unità formativa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/>
              <a:t> </a:t>
            </a:r>
            <a:r>
              <a:rPr lang="it-IT" sz="3000" dirty="0"/>
              <a:t>Ogni modulo dei percorsi di II livello sarà strutturato nei diversi  momenti che compongono l’“unità formativa”, concepita come </a:t>
            </a:r>
            <a:r>
              <a:rPr lang="it-IT" altLang="it-IT" sz="3000" dirty="0"/>
              <a:t>unità di misura di una «buona formazione»,</a:t>
            </a:r>
            <a:r>
              <a:rPr lang="it-IT" sz="3000" dirty="0"/>
              <a:t> con una durata complessiva pari a 25 ore di formazione certificata.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5B90-447A-4B9D-B6D4-BBA83D717B3A}" type="slidenum">
              <a:rPr lang="it-IT" smtClean="0"/>
              <a:t>43</a:t>
            </a:fld>
            <a:endParaRPr lang="it-IT"/>
          </a:p>
        </p:txBody>
      </p:sp>
      <p:graphicFrame>
        <p:nvGraphicFramePr>
          <p:cNvPr id="4" name="Diagramma 3"/>
          <p:cNvGraphicFramePr/>
          <p:nvPr/>
        </p:nvGraphicFramePr>
        <p:xfrm>
          <a:off x="6335337" y="2488037"/>
          <a:ext cx="3668240" cy="4077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tangolo 6"/>
          <p:cNvSpPr/>
          <p:nvPr/>
        </p:nvSpPr>
        <p:spPr>
          <a:xfrm>
            <a:off x="0" y="0"/>
            <a:ext cx="12192000" cy="11688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0261377" y="1168893"/>
            <a:ext cx="1930623" cy="204408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154" y="0"/>
            <a:ext cx="1717903" cy="1183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6074478"/>
      </p:ext>
    </p:extLst>
  </p:cSld>
  <p:clrMapOvr>
    <a:masterClrMapping/>
  </p:clrMapOvr>
  <p:transition spd="med">
    <p:pull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olo 1"/>
          <p:cNvSpPr>
            <a:spLocks noGrp="1"/>
          </p:cNvSpPr>
          <p:nvPr>
            <p:ph type="title"/>
          </p:nvPr>
        </p:nvSpPr>
        <p:spPr>
          <a:xfrm>
            <a:off x="1631504" y="467321"/>
            <a:ext cx="8712967" cy="777875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it-IT" altLang="it-IT" sz="3600" dirty="0">
                <a:solidFill>
                  <a:schemeClr val="bg1"/>
                </a:solidFill>
              </a:rPr>
              <a:t>Elementi qualificanti dei percorsi di II livello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2207965" y="1844750"/>
            <a:ext cx="4248150" cy="792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2000" b="1" dirty="0">
                <a:solidFill>
                  <a:srgbClr val="002060"/>
                </a:solidFill>
              </a:rPr>
              <a:t>FORMAZIONE FRUITA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2783632" y="3350376"/>
            <a:ext cx="4248150" cy="7921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>
                <a:solidFill>
                  <a:srgbClr val="002060"/>
                </a:solidFill>
              </a:rPr>
              <a:t>FORMAZIONE  </a:t>
            </a:r>
            <a:r>
              <a:rPr lang="it-IT" sz="2000" b="1" dirty="0">
                <a:solidFill>
                  <a:srgbClr val="002060"/>
                </a:solidFill>
              </a:rPr>
              <a:t>VISSUTA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3360055" y="4861479"/>
            <a:ext cx="4248150" cy="7921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2000" b="1" dirty="0">
                <a:solidFill>
                  <a:srgbClr val="FF0000"/>
                </a:solidFill>
              </a:rPr>
              <a:t>FORMAZIONE INDIRETTA</a:t>
            </a:r>
          </a:p>
        </p:txBody>
      </p:sp>
      <p:sp>
        <p:nvSpPr>
          <p:cNvPr id="56332" name="Rettangolo 14"/>
          <p:cNvSpPr>
            <a:spLocks noChangeArrowheads="1"/>
          </p:cNvSpPr>
          <p:nvPr/>
        </p:nvSpPr>
        <p:spPr bwMode="auto">
          <a:xfrm>
            <a:off x="6849912" y="1642566"/>
            <a:ext cx="4572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Tahoma" panose="020B0604030504040204" pitchFamily="34" charset="0"/>
              </a:rPr>
              <a:t>Attività in presenza  e/o on line: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Tahoma" panose="020B0604030504040204" pitchFamily="34" charset="0"/>
              </a:rPr>
              <a:t> lezioni, seminari, ecc.</a:t>
            </a:r>
          </a:p>
        </p:txBody>
      </p:sp>
      <p:sp>
        <p:nvSpPr>
          <p:cNvPr id="56333" name="Rettangolo 15"/>
          <p:cNvSpPr>
            <a:spLocks noChangeArrowheads="1"/>
          </p:cNvSpPr>
          <p:nvPr/>
        </p:nvSpPr>
        <p:spPr bwMode="auto">
          <a:xfrm>
            <a:off x="7284640" y="3110671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Tahoma" panose="020B0604030504040204" pitchFamily="34" charset="0"/>
              </a:rPr>
              <a:t>Attività di laboratorio, di ricerca,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Tahoma" panose="020B0604030504040204" pitchFamily="34" charset="0"/>
              </a:rPr>
              <a:t>di studio, ecc.</a:t>
            </a:r>
          </a:p>
        </p:txBody>
      </p:sp>
      <p:sp>
        <p:nvSpPr>
          <p:cNvPr id="56334" name="Rettangolo 16"/>
          <p:cNvSpPr>
            <a:spLocks noChangeArrowheads="1"/>
          </p:cNvSpPr>
          <p:nvPr/>
        </p:nvSpPr>
        <p:spPr bwMode="auto">
          <a:xfrm>
            <a:off x="7896200" y="4463546"/>
            <a:ext cx="457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FF0000"/>
                </a:solidFill>
                <a:latin typeface="Tahoma" panose="020B0604030504040204" pitchFamily="34" charset="0"/>
              </a:rPr>
              <a:t>Attività di tutoraggio, consulenza didattica, </a:t>
            </a:r>
            <a:r>
              <a:rPr lang="it-IT" altLang="it-IT" sz="18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mentoring</a:t>
            </a:r>
            <a:r>
              <a:rPr lang="it-IT" altLang="it-IT" sz="1800" b="1" dirty="0">
                <a:solidFill>
                  <a:srgbClr val="FF0000"/>
                </a:solidFill>
                <a:latin typeface="Tahoma" panose="020B0604030504040204" pitchFamily="34" charset="0"/>
              </a:rPr>
              <a:t>, </a:t>
            </a:r>
            <a:r>
              <a:rPr lang="it-IT" altLang="it-IT" sz="18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peer</a:t>
            </a:r>
            <a:r>
              <a:rPr lang="it-IT" altLang="it-IT" sz="1800" b="1" dirty="0">
                <a:solidFill>
                  <a:srgbClr val="FF0000"/>
                </a:solidFill>
                <a:latin typeface="Tahoma" panose="020B0604030504040204" pitchFamily="34" charset="0"/>
              </a:rPr>
              <a:t> to </a:t>
            </a:r>
            <a:r>
              <a:rPr lang="it-IT" altLang="it-IT" sz="18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peer</a:t>
            </a:r>
            <a:r>
              <a:rPr lang="it-IT" altLang="it-IT" sz="1800" b="1" dirty="0">
                <a:solidFill>
                  <a:srgbClr val="FF0000"/>
                </a:solidFill>
                <a:latin typeface="Tahoma" panose="020B0604030504040204" pitchFamily="34" charset="0"/>
              </a:rPr>
              <a:t>, ecc.</a:t>
            </a:r>
          </a:p>
        </p:txBody>
      </p:sp>
      <p:sp>
        <p:nvSpPr>
          <p:cNvPr id="56336" name="Rettangolo 18"/>
          <p:cNvSpPr>
            <a:spLocks noChangeArrowheads="1"/>
          </p:cNvSpPr>
          <p:nvPr/>
        </p:nvSpPr>
        <p:spPr bwMode="auto">
          <a:xfrm>
            <a:off x="9012238" y="544671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Tahoma" panose="020B0604030504040204" pitchFamily="34" charset="0"/>
            </a:endParaRPr>
          </a:p>
        </p:txBody>
      </p:sp>
      <p:sp>
        <p:nvSpPr>
          <p:cNvPr id="2" name="Freccia a destra 1"/>
          <p:cNvSpPr/>
          <p:nvPr/>
        </p:nvSpPr>
        <p:spPr>
          <a:xfrm>
            <a:off x="2207965" y="4765345"/>
            <a:ext cx="864096" cy="9844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6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9376" y="1245196"/>
            <a:ext cx="5688632" cy="503335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/>
              <a:t> </a:t>
            </a:r>
            <a:endParaRPr lang="it-IT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/>
              <a:t> </a:t>
            </a:r>
            <a:r>
              <a:rPr lang="it-IT" sz="3000" dirty="0"/>
              <a:t>Per le attività di primo livello, da realizzare con i fondi ordinari della formazione , </a:t>
            </a:r>
            <a:r>
              <a:rPr lang="it-IT" sz="3000" b="1" dirty="0">
                <a:solidFill>
                  <a:srgbClr val="FF0000"/>
                </a:solidFill>
              </a:rPr>
              <a:t>potrà essere adottata la medesima impostazione metodologica</a:t>
            </a:r>
            <a:r>
              <a:rPr lang="it-IT" sz="3000" dirty="0"/>
              <a:t>, con moduli tematici di cui almeno 10 ore di lezione a cura di esperti e 15 ore di tutoraggio affidate ai docenti </a:t>
            </a:r>
            <a:r>
              <a:rPr lang="it-IT" sz="3000" b="1" dirty="0"/>
              <a:t>coordinatori dell’inclusione.</a:t>
            </a:r>
          </a:p>
          <a:p>
            <a:pPr algn="just"/>
            <a:endParaRPr lang="it-IT" sz="30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688288" y="6349890"/>
            <a:ext cx="2844800" cy="365125"/>
          </a:xfrm>
        </p:spPr>
        <p:txBody>
          <a:bodyPr/>
          <a:lstStyle/>
          <a:p>
            <a:fld id="{64875B90-447A-4B9D-B6D4-BBA83D717B3A}" type="slidenum">
              <a:rPr lang="it-IT" smtClean="0"/>
              <a:t>45</a:t>
            </a:fld>
            <a:endParaRPr lang="it-IT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631504" y="467321"/>
            <a:ext cx="8712967" cy="777875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it-IT" altLang="it-IT" sz="3600" dirty="0">
                <a:solidFill>
                  <a:schemeClr val="bg1"/>
                </a:solidFill>
              </a:rPr>
              <a:t>Un format per le attività di I livello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6816080" y="2979242"/>
          <a:ext cx="5003028" cy="164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332">
                  <a:extLst>
                    <a:ext uri="{9D8B030D-6E8A-4147-A177-3AD203B41FA5}">
                      <a16:colId xmlns:a16="http://schemas.microsoft.com/office/drawing/2014/main" val="1313576855"/>
                    </a:ext>
                  </a:extLst>
                </a:gridCol>
                <a:gridCol w="1924241">
                  <a:extLst>
                    <a:ext uri="{9D8B030D-6E8A-4147-A177-3AD203B41FA5}">
                      <a16:colId xmlns:a16="http://schemas.microsoft.com/office/drawing/2014/main" val="1631340982"/>
                    </a:ext>
                  </a:extLst>
                </a:gridCol>
                <a:gridCol w="1385455">
                  <a:extLst>
                    <a:ext uri="{9D8B030D-6E8A-4147-A177-3AD203B41FA5}">
                      <a16:colId xmlns:a16="http://schemas.microsoft.com/office/drawing/2014/main" val="1729973937"/>
                    </a:ext>
                  </a:extLst>
                </a:gridCol>
              </a:tblGrid>
              <a:tr h="1189017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Lezioni in presenza</a:t>
                      </a:r>
                    </a:p>
                  </a:txBody>
                  <a:tcPr marL="91451" marR="9145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rgbClr val="002060"/>
                          </a:solidFill>
                        </a:rPr>
                        <a:t>Attività </a:t>
                      </a:r>
                      <a:r>
                        <a:rPr lang="it-IT" sz="2400" baseline="0" dirty="0">
                          <a:solidFill>
                            <a:srgbClr val="002060"/>
                          </a:solidFill>
                        </a:rPr>
                        <a:t> di laboratorio</a:t>
                      </a:r>
                    </a:p>
                  </a:txBody>
                  <a:tcPr marL="91451" marR="91451" marT="45730" marB="4573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TOTALE</a:t>
                      </a:r>
                    </a:p>
                  </a:txBody>
                  <a:tcPr marL="91451" marR="91451"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81098"/>
                  </a:ext>
                </a:extLst>
              </a:tr>
              <a:tr h="454046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bg1"/>
                          </a:solidFill>
                        </a:rPr>
                        <a:t>10 ORE</a:t>
                      </a:r>
                    </a:p>
                  </a:txBody>
                  <a:tcPr marL="91451" marR="91451" marT="45730" marB="4573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aseline="0" dirty="0"/>
                        <a:t>15 ORE</a:t>
                      </a:r>
                      <a:endParaRPr lang="it-IT" sz="1800" dirty="0"/>
                    </a:p>
                  </a:txBody>
                  <a:tcPr marL="91451" marR="91451" marT="45730" marB="4573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25 ORE</a:t>
                      </a:r>
                    </a:p>
                  </a:txBody>
                  <a:tcPr marL="91451" marR="91451"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156270"/>
                  </a:ext>
                </a:extLst>
              </a:tr>
            </a:tbl>
          </a:graphicData>
        </a:graphic>
      </p:graphicFrame>
      <p:pic>
        <p:nvPicPr>
          <p:cNvPr id="13" name="Picture 22" descr="http://www.edeamicis.com/WEB3/!%20%20%20%20%20%20%20%20%20aom/omi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127" y="4611588"/>
            <a:ext cx="16541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3" descr="Risultati immagini per omini in laboratori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175" y="4675935"/>
            <a:ext cx="17272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https://encrypted-tbn1.gstatic.com/images?q=tbn:ANd9GcRttdHG5ib5-XiJJU92KxyTFMh5EDR1FdSbAHZQvpYguTzJjJ9_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099" y="4653136"/>
            <a:ext cx="11525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641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/>
          <p:cNvGraphicFramePr/>
          <p:nvPr/>
        </p:nvGraphicFramePr>
        <p:xfrm>
          <a:off x="0" y="1607359"/>
          <a:ext cx="11089232" cy="5246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uppo 6"/>
          <p:cNvGrpSpPr/>
          <p:nvPr/>
        </p:nvGrpSpPr>
        <p:grpSpPr>
          <a:xfrm>
            <a:off x="3966382" y="2950753"/>
            <a:ext cx="7122855" cy="1300727"/>
            <a:chOff x="3035593" y="589692"/>
            <a:chExt cx="5201920" cy="1043516"/>
          </a:xfrm>
        </p:grpSpPr>
        <p:sp>
          <p:nvSpPr>
            <p:cNvPr id="8" name="Rettangolo con angoli arrotondati sullo stesso lato 7"/>
            <p:cNvSpPr/>
            <p:nvPr/>
          </p:nvSpPr>
          <p:spPr>
            <a:xfrm rot="5400000">
              <a:off x="5114795" y="-1489510"/>
              <a:ext cx="1043516" cy="520192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CasellaDiTesto 8"/>
            <p:cNvSpPr txBox="1"/>
            <p:nvPr/>
          </p:nvSpPr>
          <p:spPr>
            <a:xfrm>
              <a:off x="3068505" y="589692"/>
              <a:ext cx="5150980" cy="104351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marL="228600" lvl="1" indent="-228600" algn="just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dirty="0"/>
                <a:t>Le linee educative ed organizzative del Piano d'inclusione e le prassi inclusive della scuola e della classe. Le scelte relative al PEI, le forme di mediazione didattica e comunicativa, le scelte da approfondire anche nei diversi campi del sapere. </a:t>
              </a:r>
              <a:endParaRPr lang="it-IT" sz="2700" kern="1200" dirty="0"/>
            </a:p>
          </p:txBody>
        </p:sp>
      </p:grpSp>
      <p:sp>
        <p:nvSpPr>
          <p:cNvPr id="11" name="Rettangolo 10"/>
          <p:cNvSpPr/>
          <p:nvPr/>
        </p:nvSpPr>
        <p:spPr>
          <a:xfrm>
            <a:off x="0" y="0"/>
            <a:ext cx="12192000" cy="1168893"/>
          </a:xfrm>
          <a:prstGeom prst="rect">
            <a:avLst/>
          </a:prstGeom>
          <a:solidFill>
            <a:srgbClr val="FF0000"/>
          </a:solidFill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1919536" y="292058"/>
            <a:ext cx="67201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u="sng" dirty="0">
                <a:latin typeface="Arial Narrow" panose="020B0606020202030204" pitchFamily="34" charset="0"/>
              </a:rPr>
              <a:t>7. I contenuti della formazione di II livello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377" y="-21556"/>
            <a:ext cx="1930623" cy="1195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2378789"/>
      </p:ext>
    </p:extLst>
  </p:cSld>
  <p:clrMapOvr>
    <a:masterClrMapping/>
  </p:clrMapOvr>
  <p:transition spd="med">
    <p:pull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35459" y="1280864"/>
            <a:ext cx="9505056" cy="50333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sz="2800" dirty="0"/>
              <a:t> L’indicazione di tali temi rappresenta un orientamento di massima, perché la scelta concreta è demandata ad una mirata conoscenza dei bisogni formativi di ogni territorio, con la raccomandazione di caratterizzare un modulo formativo attorno ad un </a:t>
            </a:r>
            <a:r>
              <a:rPr lang="it-IT" sz="2800" b="1" dirty="0"/>
              <a:t>ambito tematico specifico </a:t>
            </a:r>
            <a:r>
              <a:rPr lang="it-IT" sz="2800" b="1" dirty="0">
                <a:solidFill>
                  <a:srgbClr val="FF0000"/>
                </a:solidFill>
              </a:rPr>
              <a:t>evitando la rassegna generica di questioni e aspetti, che potranno essere più utilmente affrontati nelle attività di tutoraggio sul campo. </a:t>
            </a:r>
          </a:p>
          <a:p>
            <a:pPr algn="just"/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688288" y="6349890"/>
            <a:ext cx="2844800" cy="365125"/>
          </a:xfrm>
        </p:spPr>
        <p:txBody>
          <a:bodyPr/>
          <a:lstStyle/>
          <a:p>
            <a:fld id="{64875B90-447A-4B9D-B6D4-BBA83D717B3A}" type="slidenum">
              <a:rPr lang="it-IT" smtClean="0"/>
              <a:t>47</a:t>
            </a:fld>
            <a:endParaRPr lang="it-IT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258196" y="502989"/>
            <a:ext cx="9577064" cy="777875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it-IT" altLang="it-IT" sz="3600" dirty="0">
                <a:solidFill>
                  <a:schemeClr val="bg1"/>
                </a:solidFill>
              </a:rPr>
              <a:t>Dai bisogni formativi alla pianificazione delle attività</a:t>
            </a:r>
          </a:p>
        </p:txBody>
      </p:sp>
    </p:spTree>
    <p:extLst>
      <p:ext uri="{BB962C8B-B14F-4D97-AF65-F5344CB8AC3E}">
        <p14:creationId xmlns:p14="http://schemas.microsoft.com/office/powerpoint/2010/main" val="417457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9336" y="1052736"/>
            <a:ext cx="6912768" cy="580526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sz="4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8. Le risorse economiche</a:t>
            </a:r>
            <a:endParaRPr lang="it-IT" sz="4100" dirty="0"/>
          </a:p>
          <a:p>
            <a:pPr algn="just">
              <a:tabLst>
                <a:tab pos="531813" algn="l"/>
              </a:tabLst>
            </a:pPr>
            <a:r>
              <a:rPr lang="it-IT" sz="2600" dirty="0"/>
              <a:t> </a:t>
            </a:r>
            <a:r>
              <a:rPr lang="it-IT" sz="3100" dirty="0"/>
              <a:t>Per ogni modulo di secondo livello è messo a disposizione un budget di massima di 4.500 euro, che dovrà consentire sia di </a:t>
            </a:r>
            <a:r>
              <a:rPr lang="it-IT" sz="3100" b="1" dirty="0"/>
              <a:t>realizzare le attività formative in presenza</a:t>
            </a:r>
            <a:r>
              <a:rPr lang="it-IT" sz="3100" dirty="0"/>
              <a:t>, sia di riconoscere </a:t>
            </a:r>
            <a:r>
              <a:rPr lang="it-IT" sz="3100" b="1" dirty="0">
                <a:solidFill>
                  <a:srgbClr val="FF0000"/>
                </a:solidFill>
              </a:rPr>
              <a:t>parzialmente</a:t>
            </a:r>
            <a:r>
              <a:rPr lang="it-IT" sz="3100" dirty="0"/>
              <a:t> le attività di tutoraggio realizzate presso le scuole di appartenenza, come formazione “indiretta”. </a:t>
            </a:r>
          </a:p>
          <a:p>
            <a:pPr algn="just"/>
            <a:r>
              <a:rPr lang="it-IT" sz="3100" dirty="0"/>
              <a:t>Ulteriori incentivi possono essere previsti a carico del fondo per il miglioramento dell’offerta formativa.</a:t>
            </a:r>
          </a:p>
          <a:p>
            <a:pPr algn="just"/>
            <a:r>
              <a:rPr lang="it-IT" sz="3100" dirty="0"/>
              <a:t>Il 50% dell’importo è assegnato come di consueto in acconto e il restante 50% delle somme verrà erogato successivamente alla rendicontazione delle scuole, presentata secondo le modalità che verranno definite con successiva nota di questa Direzione generale.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5B90-447A-4B9D-B6D4-BBA83D717B3A}" type="slidenum">
              <a:rPr lang="it-IT" smtClean="0"/>
              <a:t>48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12192000" cy="1168893"/>
          </a:xfrm>
          <a:prstGeom prst="rect">
            <a:avLst/>
          </a:prstGeom>
          <a:solidFill>
            <a:srgbClr val="FF0000"/>
          </a:solidFill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0261377" y="1168893"/>
            <a:ext cx="1930623" cy="204408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377" y="1183260"/>
            <a:ext cx="1930623" cy="97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722" y="3429000"/>
            <a:ext cx="4933950" cy="81607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9772" y="4216526"/>
            <a:ext cx="4914900" cy="35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56401"/>
      </p:ext>
    </p:extLst>
  </p:cSld>
  <p:clrMapOvr>
    <a:masterClrMapping/>
  </p:clrMapOvr>
  <p:transition spd="med">
    <p:pull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684931"/>
            <a:ext cx="6696744" cy="4920057"/>
          </a:xfrm>
          <a:prstGeom prst="rect">
            <a:avLst/>
          </a:prstGeom>
          <a:ln w="53975">
            <a:solidFill>
              <a:srgbClr val="FF0000"/>
            </a:solidFill>
          </a:ln>
        </p:spPr>
      </p:pic>
      <p:sp>
        <p:nvSpPr>
          <p:cNvPr id="3" name="Rettangolo 2"/>
          <p:cNvSpPr/>
          <p:nvPr/>
        </p:nvSpPr>
        <p:spPr>
          <a:xfrm rot="19752965">
            <a:off x="66675" y="184150"/>
            <a:ext cx="1008063" cy="5365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/>
              <a:t>esempio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8112224" y="2529190"/>
            <a:ext cx="3986792" cy="270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sz="2000" b="1" dirty="0"/>
          </a:p>
          <a:p>
            <a:pPr>
              <a:defRPr/>
            </a:pPr>
            <a:r>
              <a:rPr lang="it-IT" sz="2000" b="1" dirty="0"/>
              <a:t>NORMA DI RIFERIMENTO</a:t>
            </a:r>
          </a:p>
          <a:p>
            <a:pPr>
              <a:defRPr/>
            </a:pPr>
            <a:r>
              <a:rPr lang="it-IT" sz="2000" b="1" dirty="0"/>
              <a:t>Decreto Interministeriale 12 ottobre 1995 n. 326</a:t>
            </a:r>
            <a:endParaRPr lang="it-IT" sz="2000" dirty="0"/>
          </a:p>
          <a:p>
            <a:pPr>
              <a:defRPr/>
            </a:pPr>
            <a:r>
              <a:rPr lang="it-IT" sz="2000" dirty="0"/>
              <a:t>Compensi spettanti per attività di direzione e di docenza relativi alle iniziative di formazione</a:t>
            </a:r>
          </a:p>
          <a:p>
            <a:pPr algn="ctr">
              <a:defRPr/>
            </a:pPr>
            <a:endParaRPr lang="it-IT" sz="2000" dirty="0"/>
          </a:p>
        </p:txBody>
      </p:sp>
      <p:sp>
        <p:nvSpPr>
          <p:cNvPr id="6" name="Rettangolo arrotondato 5"/>
          <p:cNvSpPr/>
          <p:nvPr/>
        </p:nvSpPr>
        <p:spPr>
          <a:xfrm>
            <a:off x="381" y="5902536"/>
            <a:ext cx="2664296" cy="836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Compenso  parziale e forfettario</a:t>
            </a:r>
          </a:p>
        </p:txBody>
      </p:sp>
      <p:sp>
        <p:nvSpPr>
          <p:cNvPr id="7" name="Freccia circolare a sinistra 6"/>
          <p:cNvSpPr/>
          <p:nvPr/>
        </p:nvSpPr>
        <p:spPr>
          <a:xfrm rot="13110932" flipH="1" flipV="1">
            <a:off x="3300396" y="4561685"/>
            <a:ext cx="1212911" cy="2384700"/>
          </a:xfrm>
          <a:prstGeom prst="curvedLeftArrow">
            <a:avLst>
              <a:gd name="adj1" fmla="val 25000"/>
              <a:gd name="adj2" fmla="val 3048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Freccia circolare a destra 7"/>
          <p:cNvSpPr/>
          <p:nvPr/>
        </p:nvSpPr>
        <p:spPr>
          <a:xfrm rot="5214488" flipV="1">
            <a:off x="7295199" y="1701834"/>
            <a:ext cx="733632" cy="1654710"/>
          </a:xfrm>
          <a:prstGeom prst="curvedRightArrow">
            <a:avLst/>
          </a:prstGeom>
          <a:solidFill>
            <a:srgbClr val="FF0000"/>
          </a:solidFill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2729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503891432"/>
              </p:ext>
            </p:extLst>
          </p:nvPr>
        </p:nvGraphicFramePr>
        <p:xfrm>
          <a:off x="1838528" y="95079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uppo 2"/>
          <p:cNvGrpSpPr/>
          <p:nvPr/>
        </p:nvGrpSpPr>
        <p:grpSpPr>
          <a:xfrm>
            <a:off x="8602768" y="4573337"/>
            <a:ext cx="2293144" cy="2267853"/>
            <a:chOff x="3334396" y="261688"/>
            <a:chExt cx="1843087" cy="1843087"/>
          </a:xfrm>
        </p:grpSpPr>
        <p:sp>
          <p:nvSpPr>
            <p:cNvPr id="4" name="Ovale 3"/>
            <p:cNvSpPr/>
            <p:nvPr/>
          </p:nvSpPr>
          <p:spPr>
            <a:xfrm>
              <a:off x="3334396" y="261688"/>
              <a:ext cx="1843087" cy="184308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Ovale 4"/>
            <p:cNvSpPr txBox="1"/>
            <p:nvPr/>
          </p:nvSpPr>
          <p:spPr>
            <a:xfrm>
              <a:off x="3604310" y="531602"/>
              <a:ext cx="1303259" cy="13032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800" kern="1200" dirty="0"/>
                <a:t>Singole istituzioni scolastiche </a:t>
              </a:r>
            </a:p>
          </p:txBody>
        </p:sp>
      </p:grpSp>
      <p:cxnSp>
        <p:nvCxnSpPr>
          <p:cNvPr id="7" name="Connettore diritto 6"/>
          <p:cNvCxnSpPr/>
          <p:nvPr/>
        </p:nvCxnSpPr>
        <p:spPr>
          <a:xfrm>
            <a:off x="6954273" y="4301621"/>
            <a:ext cx="1811776" cy="895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/>
          <p:cNvCxnSpPr/>
          <p:nvPr/>
        </p:nvCxnSpPr>
        <p:spPr>
          <a:xfrm flipH="1">
            <a:off x="6304414" y="3202313"/>
            <a:ext cx="26291" cy="436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olo 1"/>
          <p:cNvSpPr txBox="1">
            <a:spLocks/>
          </p:cNvSpPr>
          <p:nvPr/>
        </p:nvSpPr>
        <p:spPr>
          <a:xfrm>
            <a:off x="3912992" y="-87193"/>
            <a:ext cx="9601200" cy="13033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b="1" dirty="0"/>
              <a:t>2. La nuova </a:t>
            </a:r>
            <a:r>
              <a:rPr lang="it-IT" sz="3600" b="1" dirty="0" err="1"/>
              <a:t>governance</a:t>
            </a:r>
            <a:r>
              <a:rPr lang="it-IT" sz="3600" b="1" dirty="0"/>
              <a:t> ramificata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3489329" y="398735"/>
            <a:ext cx="1873045" cy="1855393"/>
            <a:chOff x="3334396" y="261688"/>
            <a:chExt cx="1843087" cy="1843087"/>
          </a:xfrm>
        </p:grpSpPr>
        <p:sp>
          <p:nvSpPr>
            <p:cNvPr id="14" name="Ovale 13"/>
            <p:cNvSpPr/>
            <p:nvPr/>
          </p:nvSpPr>
          <p:spPr>
            <a:xfrm>
              <a:off x="3334396" y="261688"/>
              <a:ext cx="1843087" cy="184308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e 4"/>
            <p:cNvSpPr txBox="1"/>
            <p:nvPr/>
          </p:nvSpPr>
          <p:spPr>
            <a:xfrm>
              <a:off x="3604310" y="531602"/>
              <a:ext cx="1303259" cy="13032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dirty="0"/>
                <a:t>Organizzazioni sindacali</a:t>
              </a:r>
              <a:endParaRPr lang="it-IT" sz="1600" kern="1200" dirty="0"/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574600" y="4466609"/>
            <a:ext cx="1843087" cy="1843087"/>
            <a:chOff x="3334396" y="261688"/>
            <a:chExt cx="1843087" cy="1843087"/>
          </a:xfrm>
        </p:grpSpPr>
        <p:sp>
          <p:nvSpPr>
            <p:cNvPr id="17" name="Ovale 16"/>
            <p:cNvSpPr/>
            <p:nvPr/>
          </p:nvSpPr>
          <p:spPr>
            <a:xfrm>
              <a:off x="3334396" y="261688"/>
              <a:ext cx="1843087" cy="184308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e 4"/>
            <p:cNvSpPr txBox="1"/>
            <p:nvPr/>
          </p:nvSpPr>
          <p:spPr>
            <a:xfrm>
              <a:off x="3604310" y="531602"/>
              <a:ext cx="1303259" cy="13032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800" kern="1200" dirty="0"/>
                <a:t>Indire </a:t>
              </a:r>
            </a:p>
          </p:txBody>
        </p:sp>
      </p:grpSp>
      <p:cxnSp>
        <p:nvCxnSpPr>
          <p:cNvPr id="8" name="Connettore diritto 7"/>
          <p:cNvCxnSpPr/>
          <p:nvPr/>
        </p:nvCxnSpPr>
        <p:spPr>
          <a:xfrm>
            <a:off x="4334311" y="5281532"/>
            <a:ext cx="4245911" cy="43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/>
          <p:cNvCxnSpPr/>
          <p:nvPr/>
        </p:nvCxnSpPr>
        <p:spPr>
          <a:xfrm flipV="1">
            <a:off x="2147773" y="4736523"/>
            <a:ext cx="433195" cy="174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/>
          <p:cNvCxnSpPr/>
          <p:nvPr/>
        </p:nvCxnSpPr>
        <p:spPr>
          <a:xfrm flipV="1">
            <a:off x="3763630" y="1982413"/>
            <a:ext cx="302184" cy="461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/>
          <p:cNvCxnSpPr/>
          <p:nvPr/>
        </p:nvCxnSpPr>
        <p:spPr>
          <a:xfrm flipH="1" flipV="1">
            <a:off x="5059828" y="1702072"/>
            <a:ext cx="735414" cy="364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5360" y="1052736"/>
            <a:ext cx="9361040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9. Il raccordo tra scuole polo per l’inclusione e poli formativi</a:t>
            </a:r>
            <a:endParaRPr lang="it-IT" dirty="0"/>
          </a:p>
          <a:p>
            <a:pPr algn="just">
              <a:tabLst>
                <a:tab pos="531813" algn="l"/>
              </a:tabLst>
            </a:pPr>
            <a:r>
              <a:rPr lang="it-IT" sz="2800" dirty="0"/>
              <a:t> Le iniziative si programmano e si realizzano, di norma, a livello provinciale o territoriale, e sono affidate in gestione alle scuole polo per l’inclusione.</a:t>
            </a:r>
          </a:p>
          <a:p>
            <a:pPr algn="just">
              <a:tabLst>
                <a:tab pos="531813" algn="l"/>
              </a:tabLst>
            </a:pPr>
            <a:r>
              <a:rPr lang="it-IT" sz="2800" dirty="0"/>
              <a:t> E’ comunque necessario uno </a:t>
            </a:r>
            <a:r>
              <a:rPr lang="it-IT" sz="2800" b="1" dirty="0"/>
              <a:t>stretto raccordo tra la scuola polo per l’inclusione e la scuola-polo della formazione</a:t>
            </a:r>
            <a:r>
              <a:rPr lang="it-IT" sz="2800" dirty="0"/>
              <a:t>, anche per garantire la complementarietà delle risorse che possono essere destinate alla formazione per l’inclusione scolastica.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5B90-447A-4B9D-B6D4-BBA83D717B3A}" type="slidenum">
              <a:rPr lang="it-IT" smtClean="0"/>
              <a:t>50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12192000" cy="11688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0261377" y="1168893"/>
            <a:ext cx="1930623" cy="204408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7" descr="Immagine correlat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741" y="2199770"/>
            <a:ext cx="1959259" cy="1002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1557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1403350" y="1289050"/>
            <a:ext cx="2603499" cy="2603499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2000" r="-4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Rettangolo 2"/>
          <p:cNvSpPr/>
          <p:nvPr/>
        </p:nvSpPr>
        <p:spPr>
          <a:xfrm>
            <a:off x="4895850" y="1301750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sz="2400" dirty="0"/>
              <a:t>L'amministrazione centrale ha:</a:t>
            </a:r>
          </a:p>
          <a:p>
            <a:pPr marL="285750" indent="-285750" algn="just">
              <a:buFont typeface="Wingdings 3" panose="05040102010807070707" pitchFamily="18" charset="2"/>
              <a:buChar char="}"/>
            </a:pPr>
            <a:r>
              <a:rPr lang="it-IT" sz="2400" dirty="0"/>
              <a:t>compiti di indirizzo, coordinamento e monitoraggio;</a:t>
            </a:r>
          </a:p>
          <a:p>
            <a:pPr marL="285750" indent="-285750" algn="just">
              <a:buFont typeface="Wingdings 3" panose="05040102010807070707" pitchFamily="18" charset="2"/>
              <a:buChar char="}"/>
            </a:pPr>
            <a:r>
              <a:rPr lang="it-IT" sz="2400" dirty="0"/>
              <a:t> la competenza in materia di promozione, individuazione, studio e diffusione di nuovi modelli di  formazione ed aggiornamento connessi ai processi di innovazione del sistema;</a:t>
            </a:r>
          </a:p>
          <a:p>
            <a:pPr marL="285750" indent="-285750" algn="just">
              <a:buFont typeface="Wingdings 3" panose="05040102010807070707" pitchFamily="18" charset="2"/>
              <a:buChar char="}"/>
            </a:pPr>
            <a:r>
              <a:rPr lang="it-IT" sz="2400" dirty="0"/>
              <a:t>compiti di programmazione e gestione di iniziative di formazione in servizio a carattere nazionale, con il coinvolgimento delle scuole polo per la formazione.</a:t>
            </a:r>
          </a:p>
        </p:txBody>
      </p:sp>
      <p:sp>
        <p:nvSpPr>
          <p:cNvPr id="4" name="Rettangolo 3"/>
          <p:cNvSpPr/>
          <p:nvPr/>
        </p:nvSpPr>
        <p:spPr bwMode="auto">
          <a:xfrm>
            <a:off x="4895850" y="1193800"/>
            <a:ext cx="2908744" cy="95250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193" tIns="44596" rIns="89193" bIns="44596" numCol="1" rtlCol="0" anchor="t" anchorCtr="0" compatLnSpc="1">
            <a:prstTxWarp prst="textNoShape">
              <a:avLst/>
            </a:prstTxWarp>
          </a:bodyPr>
          <a:lstStyle/>
          <a:p>
            <a:pPr defTabSz="891917"/>
            <a:endParaRPr lang="it-IT" sz="1796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5" name="Rettangolo arrotondato 4"/>
          <p:cNvSpPr>
            <a:spLocks noChangeArrowheads="1"/>
          </p:cNvSpPr>
          <p:nvPr/>
        </p:nvSpPr>
        <p:spPr bwMode="auto">
          <a:xfrm>
            <a:off x="4895849" y="576451"/>
            <a:ext cx="4547954" cy="407333"/>
          </a:xfrm>
          <a:prstGeom prst="roundRect">
            <a:avLst>
              <a:gd name="adj" fmla="val 50000"/>
            </a:avLst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9193" tIns="44596" rIns="89193" bIns="44596"/>
          <a:lstStyle/>
          <a:p>
            <a:pPr algn="l"/>
            <a:r>
              <a:rPr lang="it-IT" altLang="it-IT" sz="2800" dirty="0">
                <a:solidFill>
                  <a:schemeClr val="tx1"/>
                </a:solidFill>
                <a:latin typeface="Calibri" pitchFamily="34" charset="0"/>
              </a:rPr>
              <a:t>L’amministrazione centrale</a:t>
            </a:r>
          </a:p>
        </p:txBody>
      </p:sp>
    </p:spTree>
    <p:extLst>
      <p:ext uri="{BB962C8B-B14F-4D97-AF65-F5344CB8AC3E}">
        <p14:creationId xmlns:p14="http://schemas.microsoft.com/office/powerpoint/2010/main" val="1702392231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ttangolo 5"/>
          <p:cNvSpPr>
            <a:spLocks noChangeArrowheads="1"/>
          </p:cNvSpPr>
          <p:nvPr/>
        </p:nvSpPr>
        <p:spPr bwMode="auto">
          <a:xfrm>
            <a:off x="1551214" y="2271713"/>
            <a:ext cx="9521904" cy="3973511"/>
          </a:xfrm>
          <a:prstGeom prst="rect">
            <a:avLst/>
          </a:prstGeom>
          <a:solidFill>
            <a:schemeClr val="bg1">
              <a:alpha val="75000"/>
            </a:schemeClr>
          </a:solidFill>
          <a:ln w="2857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it-IT" sz="2800" b="1" dirty="0"/>
              <a:t>L’</a:t>
            </a:r>
            <a:r>
              <a:rPr lang="it-IT" sz="2800" dirty="0"/>
              <a:t>Ufficio Scolastico Regionale ha il compito si coordinare le iniziative di carattere nazionale attraverso il coinvolgimento diretto delle scuole polo che utilizzeranno le risorse specifiche loro assegnate.</a:t>
            </a:r>
          </a:p>
          <a:p>
            <a:pPr algn="just"/>
            <a:r>
              <a:rPr lang="it-IT" sz="2800" i="1" dirty="0"/>
              <a:t>A livello di USR viene fornita informazione alle OO.SS. circa l'andamento delle azioni di formazione anche condotte attraverso le scuole polo e l'utilizzo delle risorse. </a:t>
            </a:r>
            <a:r>
              <a:rPr lang="it-IT" sz="2800" dirty="0"/>
              <a:t>(CCNI 19.11.2019)</a:t>
            </a:r>
            <a:endParaRPr lang="it-IT" sz="3600" dirty="0"/>
          </a:p>
          <a:p>
            <a:pPr algn="just"/>
            <a:r>
              <a:rPr lang="it-IT" sz="3600" dirty="0"/>
              <a:t> </a:t>
            </a:r>
          </a:p>
        </p:txBody>
      </p:sp>
      <p:sp>
        <p:nvSpPr>
          <p:cNvPr id="11" name="Rettangolo 10"/>
          <p:cNvSpPr/>
          <p:nvPr/>
        </p:nvSpPr>
        <p:spPr bwMode="auto">
          <a:xfrm>
            <a:off x="4315748" y="1971315"/>
            <a:ext cx="2908744" cy="95250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193" tIns="44596" rIns="89193" bIns="44596" numCol="1" rtlCol="0" anchor="t" anchorCtr="0" compatLnSpc="1">
            <a:prstTxWarp prst="textNoShape">
              <a:avLst/>
            </a:prstTxWarp>
          </a:bodyPr>
          <a:lstStyle/>
          <a:p>
            <a:pPr defTabSz="891917"/>
            <a:endParaRPr lang="it-IT" sz="1796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2" name="Rettangolo arrotondato 11"/>
          <p:cNvSpPr>
            <a:spLocks noChangeArrowheads="1"/>
          </p:cNvSpPr>
          <p:nvPr/>
        </p:nvSpPr>
        <p:spPr bwMode="auto">
          <a:xfrm>
            <a:off x="3554361" y="1358834"/>
            <a:ext cx="4911213" cy="407333"/>
          </a:xfrm>
          <a:prstGeom prst="roundRect">
            <a:avLst>
              <a:gd name="adj" fmla="val 50000"/>
            </a:avLst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9193" tIns="44596" rIns="89193" bIns="44596"/>
          <a:lstStyle/>
          <a:p>
            <a:pPr algn="l"/>
            <a:r>
              <a:rPr lang="it-IT" altLang="it-IT" sz="2800" dirty="0">
                <a:solidFill>
                  <a:schemeClr val="tx1"/>
                </a:solidFill>
                <a:latin typeface="Calibri" pitchFamily="34" charset="0"/>
              </a:rPr>
              <a:t>L’Ufficio Scolastico Regionale</a:t>
            </a:r>
          </a:p>
        </p:txBody>
      </p:sp>
      <p:sp>
        <p:nvSpPr>
          <p:cNvPr id="17" name="Esagono 16"/>
          <p:cNvSpPr/>
          <p:nvPr/>
        </p:nvSpPr>
        <p:spPr>
          <a:xfrm>
            <a:off x="10440761" y="688435"/>
            <a:ext cx="1107226" cy="933888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uppo 17"/>
          <p:cNvGrpSpPr/>
          <p:nvPr/>
        </p:nvGrpSpPr>
        <p:grpSpPr>
          <a:xfrm>
            <a:off x="8920315" y="700779"/>
            <a:ext cx="1843087" cy="1843087"/>
            <a:chOff x="3190635" y="261092"/>
            <a:chExt cx="1843087" cy="1843087"/>
          </a:xfrm>
        </p:grpSpPr>
        <p:sp>
          <p:nvSpPr>
            <p:cNvPr id="23" name="Ovale 22"/>
            <p:cNvSpPr/>
            <p:nvPr/>
          </p:nvSpPr>
          <p:spPr>
            <a:xfrm>
              <a:off x="3190635" y="261092"/>
              <a:ext cx="1843087" cy="184308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e 4"/>
            <p:cNvSpPr txBox="1"/>
            <p:nvPr/>
          </p:nvSpPr>
          <p:spPr>
            <a:xfrm>
              <a:off x="3460549" y="531006"/>
              <a:ext cx="1303259" cy="13032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800" kern="1200" dirty="0"/>
                <a:t>USR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0243614"/>
      </p:ext>
    </p:extLst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ttangolo 5"/>
          <p:cNvSpPr>
            <a:spLocks noChangeArrowheads="1"/>
          </p:cNvSpPr>
          <p:nvPr/>
        </p:nvSpPr>
        <p:spPr bwMode="auto">
          <a:xfrm>
            <a:off x="1551214" y="2271713"/>
            <a:ext cx="9521904" cy="3973511"/>
          </a:xfrm>
          <a:prstGeom prst="rect">
            <a:avLst/>
          </a:prstGeom>
          <a:solidFill>
            <a:schemeClr val="bg1">
              <a:alpha val="75000"/>
            </a:schemeClr>
          </a:solidFill>
          <a:ln w="2857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it-IT" sz="2400" b="1" dirty="0"/>
              <a:t>L</a:t>
            </a:r>
            <a:r>
              <a:rPr lang="it-IT" sz="2400" dirty="0"/>
              <a:t>e scuole polo,  rinnovate sulla base della nota </a:t>
            </a:r>
            <a:r>
              <a:rPr lang="it-IT" sz="2400" dirty="0" err="1"/>
              <a:t>prot</a:t>
            </a:r>
            <a:r>
              <a:rPr lang="it-IT" sz="2400" dirty="0"/>
              <a:t>. n. 43439 del 2/10/2019 </a:t>
            </a:r>
            <a:r>
              <a:rPr lang="it-IT" sz="2400" b="1" dirty="0"/>
              <a:t>sono destinatarie delle risorse finanziare per la formazione</a:t>
            </a:r>
            <a:r>
              <a:rPr lang="it-IT" sz="2400" dirty="0"/>
              <a:t>.</a:t>
            </a:r>
          </a:p>
          <a:p>
            <a:pPr algn="just"/>
            <a:r>
              <a:rPr lang="it-IT" sz="2400" dirty="0"/>
              <a:t> I fondi sono stati ripartiti, secondo le indicazioni del MIUR. alle scuole polo per la formazione in modo proporzionale al numero del personale docente dell’organico dell’autonomia.</a:t>
            </a:r>
          </a:p>
          <a:p>
            <a:pPr algn="just"/>
            <a:r>
              <a:rPr lang="it-IT" sz="2400" dirty="0"/>
              <a:t>Le scuole polo utilizzeranno una quota delle risorse disponibili per la gestione di iniziative di formazione previste dall'Amministrazione scolastica che risponderanno ad esigenze di approfondimento per i temi segnalati come prioritari a livello nazionale.</a:t>
            </a:r>
          </a:p>
        </p:txBody>
      </p:sp>
      <p:sp>
        <p:nvSpPr>
          <p:cNvPr id="9" name="Esagono 8"/>
          <p:cNvSpPr/>
          <p:nvPr/>
        </p:nvSpPr>
        <p:spPr>
          <a:xfrm>
            <a:off x="9891783" y="519412"/>
            <a:ext cx="886145" cy="75943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ttangolo 10"/>
          <p:cNvSpPr/>
          <p:nvPr/>
        </p:nvSpPr>
        <p:spPr bwMode="auto">
          <a:xfrm>
            <a:off x="4743451" y="2000250"/>
            <a:ext cx="2908744" cy="95250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193" tIns="44596" rIns="89193" bIns="44596" numCol="1" rtlCol="0" anchor="t" anchorCtr="0" compatLnSpc="1">
            <a:prstTxWarp prst="textNoShape">
              <a:avLst/>
            </a:prstTxWarp>
          </a:bodyPr>
          <a:lstStyle/>
          <a:p>
            <a:pPr defTabSz="891917"/>
            <a:endParaRPr lang="it-IT" sz="1796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2" name="Rettangolo arrotondato 11"/>
          <p:cNvSpPr>
            <a:spLocks noChangeArrowheads="1"/>
          </p:cNvSpPr>
          <p:nvPr/>
        </p:nvSpPr>
        <p:spPr bwMode="auto">
          <a:xfrm>
            <a:off x="5014712" y="1358834"/>
            <a:ext cx="2637482" cy="407333"/>
          </a:xfrm>
          <a:prstGeom prst="roundRect">
            <a:avLst>
              <a:gd name="adj" fmla="val 50000"/>
            </a:avLst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9193" tIns="44596" rIns="89193" bIns="44596"/>
          <a:lstStyle/>
          <a:p>
            <a:pPr algn="l"/>
            <a:r>
              <a:rPr lang="it-IT" altLang="it-IT" sz="2800" dirty="0">
                <a:solidFill>
                  <a:schemeClr val="tx1"/>
                </a:solidFill>
                <a:latin typeface="Calibri" pitchFamily="34" charset="0"/>
              </a:rPr>
              <a:t>Le scuole polo</a:t>
            </a:r>
          </a:p>
        </p:txBody>
      </p:sp>
      <p:sp>
        <p:nvSpPr>
          <p:cNvPr id="15" name="Esagono 14"/>
          <p:cNvSpPr/>
          <p:nvPr/>
        </p:nvSpPr>
        <p:spPr>
          <a:xfrm>
            <a:off x="9755129" y="1374568"/>
            <a:ext cx="908355" cy="76410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Esagono 18"/>
          <p:cNvSpPr/>
          <p:nvPr/>
        </p:nvSpPr>
        <p:spPr>
          <a:xfrm>
            <a:off x="8203553" y="466047"/>
            <a:ext cx="915972" cy="812799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Gruppo 19"/>
          <p:cNvGrpSpPr/>
          <p:nvPr/>
        </p:nvGrpSpPr>
        <p:grpSpPr>
          <a:xfrm>
            <a:off x="8592094" y="674009"/>
            <a:ext cx="1562100" cy="1562100"/>
            <a:chOff x="3025205" y="96311"/>
            <a:chExt cx="1562100" cy="1562100"/>
          </a:xfrm>
        </p:grpSpPr>
        <p:sp>
          <p:nvSpPr>
            <p:cNvPr id="21" name="Ovale 20"/>
            <p:cNvSpPr/>
            <p:nvPr/>
          </p:nvSpPr>
          <p:spPr>
            <a:xfrm>
              <a:off x="3025205" y="96311"/>
              <a:ext cx="1562100" cy="15621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e 4"/>
            <p:cNvSpPr txBox="1"/>
            <p:nvPr/>
          </p:nvSpPr>
          <p:spPr>
            <a:xfrm>
              <a:off x="3309082" y="228850"/>
              <a:ext cx="1104572" cy="11045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200" kern="1200" dirty="0"/>
                <a:t>Scuole polo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875522"/>
      </p:ext>
    </p:extLst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ttangolo 5"/>
          <p:cNvSpPr>
            <a:spLocks noChangeArrowheads="1"/>
          </p:cNvSpPr>
          <p:nvPr/>
        </p:nvSpPr>
        <p:spPr bwMode="auto">
          <a:xfrm>
            <a:off x="751113" y="2603832"/>
            <a:ext cx="8409216" cy="3682510"/>
          </a:xfrm>
          <a:prstGeom prst="rect">
            <a:avLst/>
          </a:prstGeom>
          <a:solidFill>
            <a:schemeClr val="bg1">
              <a:alpha val="75000"/>
            </a:schemeClr>
          </a:solidFill>
          <a:ln w="2857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it-IT" sz="3200" b="1" dirty="0"/>
              <a:t>L</a:t>
            </a:r>
            <a:r>
              <a:rPr lang="it-IT" sz="3200" dirty="0"/>
              <a:t>e</a:t>
            </a:r>
            <a:r>
              <a:rPr lang="it-IT" sz="2400" dirty="0"/>
              <a:t> singole istituzioni scolastiche, sulla base dei fondi assegnati direttamente dalle scuole polo, dovranno adottare un </a:t>
            </a:r>
            <a:r>
              <a:rPr lang="it-IT" sz="2400" b="1" dirty="0"/>
              <a:t>Piano di formazione d'istituto </a:t>
            </a:r>
            <a:r>
              <a:rPr lang="it-IT" sz="2400" dirty="0"/>
              <a:t>in coerenza con gli obiettivi del PTOF, in sintonia con le priorità e le strategie delineate nel Piano Nazionale di Formazione e considerando anche esigenze ed opzioni individuali.</a:t>
            </a:r>
          </a:p>
          <a:p>
            <a:pPr algn="just"/>
            <a:endParaRPr lang="it-IT" sz="2400" dirty="0"/>
          </a:p>
        </p:txBody>
      </p:sp>
      <p:sp>
        <p:nvSpPr>
          <p:cNvPr id="11" name="Rettangolo 10"/>
          <p:cNvSpPr/>
          <p:nvPr/>
        </p:nvSpPr>
        <p:spPr bwMode="auto">
          <a:xfrm>
            <a:off x="1946496" y="1919767"/>
            <a:ext cx="4542971" cy="167358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193" tIns="44596" rIns="89193" bIns="44596" numCol="1" rtlCol="0" anchor="t" anchorCtr="0" compatLnSpc="1">
            <a:prstTxWarp prst="textNoShape">
              <a:avLst/>
            </a:prstTxWarp>
          </a:bodyPr>
          <a:lstStyle/>
          <a:p>
            <a:pPr defTabSz="891917"/>
            <a:endParaRPr lang="it-IT" sz="1796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2" name="Rettangolo arrotondato 11"/>
          <p:cNvSpPr>
            <a:spLocks noChangeArrowheads="1"/>
          </p:cNvSpPr>
          <p:nvPr/>
        </p:nvSpPr>
        <p:spPr bwMode="auto">
          <a:xfrm>
            <a:off x="1779703" y="1286728"/>
            <a:ext cx="5155737" cy="407333"/>
          </a:xfrm>
          <a:prstGeom prst="roundRect">
            <a:avLst>
              <a:gd name="adj" fmla="val 50000"/>
            </a:avLst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9193" tIns="44596" rIns="89193" bIns="44596"/>
          <a:lstStyle/>
          <a:p>
            <a:pPr algn="l"/>
            <a:r>
              <a:rPr lang="it-IT" altLang="it-IT" sz="2800" dirty="0">
                <a:solidFill>
                  <a:schemeClr val="tx1"/>
                </a:solidFill>
                <a:latin typeface="Calibri" pitchFamily="34" charset="0"/>
              </a:rPr>
              <a:t>Le singole istituzioni scolastiche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500" y="478850"/>
            <a:ext cx="2124982" cy="2124982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324" y="478850"/>
            <a:ext cx="2124982" cy="2124982"/>
          </a:xfrm>
          <a:prstGeom prst="rect">
            <a:avLst/>
          </a:prstGeom>
        </p:spPr>
      </p:pic>
      <p:grpSp>
        <p:nvGrpSpPr>
          <p:cNvPr id="25" name="Gruppo 24"/>
          <p:cNvGrpSpPr/>
          <p:nvPr/>
        </p:nvGrpSpPr>
        <p:grpSpPr>
          <a:xfrm>
            <a:off x="8288991" y="478850"/>
            <a:ext cx="2293144" cy="2267853"/>
            <a:chOff x="3334396" y="261688"/>
            <a:chExt cx="1843087" cy="1843087"/>
          </a:xfrm>
        </p:grpSpPr>
        <p:sp>
          <p:nvSpPr>
            <p:cNvPr id="26" name="Ovale 25"/>
            <p:cNvSpPr/>
            <p:nvPr/>
          </p:nvSpPr>
          <p:spPr>
            <a:xfrm>
              <a:off x="3334396" y="261688"/>
              <a:ext cx="1843087" cy="184308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e 4"/>
            <p:cNvSpPr txBox="1"/>
            <p:nvPr/>
          </p:nvSpPr>
          <p:spPr>
            <a:xfrm>
              <a:off x="3604310" y="531602"/>
              <a:ext cx="1303259" cy="13032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800" kern="1200" dirty="0"/>
                <a:t>Singole istituzioni scolastiche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2049402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845</TotalTime>
  <Words>3932</Words>
  <Application>Microsoft Macintosh PowerPoint</Application>
  <PresentationFormat>Widescreen</PresentationFormat>
  <Paragraphs>390</Paragraphs>
  <Slides>50</Slides>
  <Notes>34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62" baseType="lpstr">
      <vt:lpstr>Arial</vt:lpstr>
      <vt:lpstr>Arial Narrow</vt:lpstr>
      <vt:lpstr>Calibri</vt:lpstr>
      <vt:lpstr>Garamond</vt:lpstr>
      <vt:lpstr>Palace Script MT</vt:lpstr>
      <vt:lpstr>Palatino Linotype</vt:lpstr>
      <vt:lpstr>Tahoma</vt:lpstr>
      <vt:lpstr>Times New Roman</vt:lpstr>
      <vt:lpstr>Wingdings</vt:lpstr>
      <vt:lpstr>Wingdings 3</vt:lpstr>
      <vt:lpstr>Organico</vt:lpstr>
      <vt:lpstr>Immagine bitmap</vt:lpstr>
      <vt:lpstr>Presentazione standard di PowerPoint</vt:lpstr>
      <vt:lpstr>Indice </vt:lpstr>
      <vt:lpstr>1. Architettura della formazione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8. La piattaforma SOFIA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Elementi qualificanti dei percorsi di II livello</vt:lpstr>
      <vt:lpstr>Un format per le attività di I livello</vt:lpstr>
      <vt:lpstr>Presentazione standard di PowerPoint</vt:lpstr>
      <vt:lpstr>Dai bisogni formativi alla pianificazione delle attività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Microsoft Office User</cp:lastModifiedBy>
  <cp:revision>86</cp:revision>
  <dcterms:created xsi:type="dcterms:W3CDTF">2019-10-04T11:04:35Z</dcterms:created>
  <dcterms:modified xsi:type="dcterms:W3CDTF">2020-01-17T08:49:09Z</dcterms:modified>
</cp:coreProperties>
</file>