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70" r:id="rId2"/>
    <p:sldId id="315" r:id="rId3"/>
    <p:sldId id="275" r:id="rId4"/>
    <p:sldId id="305" r:id="rId5"/>
    <p:sldId id="306" r:id="rId6"/>
    <p:sldId id="307" r:id="rId7"/>
    <p:sldId id="314" r:id="rId8"/>
    <p:sldId id="310" r:id="rId9"/>
    <p:sldId id="311" r:id="rId10"/>
    <p:sldId id="313" r:id="rId11"/>
    <p:sldId id="276" r:id="rId12"/>
    <p:sldId id="304" r:id="rId13"/>
    <p:sldId id="274" r:id="rId14"/>
    <p:sldId id="289" r:id="rId15"/>
    <p:sldId id="281" r:id="rId16"/>
    <p:sldId id="282" r:id="rId17"/>
    <p:sldId id="298" r:id="rId18"/>
    <p:sldId id="299" r:id="rId19"/>
    <p:sldId id="283" r:id="rId20"/>
    <p:sldId id="295" r:id="rId21"/>
    <p:sldId id="296" r:id="rId22"/>
    <p:sldId id="293" r:id="rId23"/>
    <p:sldId id="292" r:id="rId24"/>
    <p:sldId id="267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2" autoAdjust="0"/>
    <p:restoredTop sz="85949" autoAdjust="0"/>
  </p:normalViewPr>
  <p:slideViewPr>
    <p:cSldViewPr snapToGrid="0">
      <p:cViewPr varScale="1">
        <p:scale>
          <a:sx n="59" d="100"/>
          <a:sy n="59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87F08-3963-413E-84A6-E18CB0A098B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AFFA878-4E4A-4706-AC98-A25CB1645734}">
      <dgm:prSet phldrT="[Testo]"/>
      <dgm:spPr/>
      <dgm:t>
        <a:bodyPr/>
        <a:lstStyle/>
        <a:p>
          <a:endParaRPr lang="it-IT" dirty="0" smtClean="0"/>
        </a:p>
        <a:p>
          <a:endParaRPr lang="it-IT" dirty="0"/>
        </a:p>
      </dgm:t>
    </dgm:pt>
    <dgm:pt modelId="{5ED9F888-3B14-4F1E-9732-D8CA984D168C}" type="parTrans" cxnId="{AA71B232-89F8-44B0-976E-779D11B4B43F}">
      <dgm:prSet/>
      <dgm:spPr/>
      <dgm:t>
        <a:bodyPr/>
        <a:lstStyle/>
        <a:p>
          <a:endParaRPr lang="it-IT"/>
        </a:p>
      </dgm:t>
    </dgm:pt>
    <dgm:pt modelId="{A03E1A5D-F838-4771-8380-03F35140BE4B}" type="sibTrans" cxnId="{AA71B232-89F8-44B0-976E-779D11B4B43F}">
      <dgm:prSet/>
      <dgm:spPr/>
      <dgm:t>
        <a:bodyPr/>
        <a:lstStyle/>
        <a:p>
          <a:endParaRPr lang="it-IT"/>
        </a:p>
      </dgm:t>
    </dgm:pt>
    <dgm:pt modelId="{5037159F-4F19-440A-BB3B-FAA1AD1E27BD}">
      <dgm:prSet phldrT="[Testo]" custT="1"/>
      <dgm:spPr/>
      <dgm:t>
        <a:bodyPr/>
        <a:lstStyle/>
        <a:p>
          <a:pPr algn="ctr"/>
          <a:r>
            <a:rPr lang="it-IT" sz="2000" dirty="0" smtClean="0"/>
            <a:t>ELEMENTI GENERALI </a:t>
          </a:r>
          <a:endParaRPr lang="it-IT" sz="2000" dirty="0"/>
        </a:p>
      </dgm:t>
    </dgm:pt>
    <dgm:pt modelId="{81EF96D3-7FDE-4A8F-A148-2EB6884078DF}" type="parTrans" cxnId="{BA345A58-1A32-4B3D-89F5-04ADA2A413EB}">
      <dgm:prSet/>
      <dgm:spPr/>
      <dgm:t>
        <a:bodyPr/>
        <a:lstStyle/>
        <a:p>
          <a:endParaRPr lang="it-IT"/>
        </a:p>
      </dgm:t>
    </dgm:pt>
    <dgm:pt modelId="{CDCE1BE4-F628-44BD-90BD-5279A26D8676}" type="sibTrans" cxnId="{BA345A58-1A32-4B3D-89F5-04ADA2A413EB}">
      <dgm:prSet/>
      <dgm:spPr/>
      <dgm:t>
        <a:bodyPr/>
        <a:lstStyle/>
        <a:p>
          <a:endParaRPr lang="it-IT"/>
        </a:p>
      </dgm:t>
    </dgm:pt>
    <dgm:pt modelId="{A0A9531E-5C50-4A4A-9BDE-49305EBE0940}" type="pres">
      <dgm:prSet presAssocID="{FE587F08-3963-413E-84A6-E18CB0A098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EC7C62B-320B-47D4-ADE4-772E43FA8EA8}" type="pres">
      <dgm:prSet presAssocID="{DAFFA878-4E4A-4706-AC98-A25CB1645734}" presName="linNode" presStyleCnt="0"/>
      <dgm:spPr/>
    </dgm:pt>
    <dgm:pt modelId="{0221B7A9-0A0F-4E14-997F-507A72E96E12}" type="pres">
      <dgm:prSet presAssocID="{DAFFA878-4E4A-4706-AC98-A25CB1645734}" presName="parentShp" presStyleLbl="node1" presStyleIdx="0" presStyleCnt="1" custLinFactX="-21955" custLinFactNeighborX="-100000" custLinFactNeighborY="-5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60B963-A472-4EF3-874D-6F5D3B5B37CC}" type="pres">
      <dgm:prSet presAssocID="{DAFFA878-4E4A-4706-AC98-A25CB1645734}" presName="childShp" presStyleLbl="bgAccFollowNode1" presStyleIdx="0" presStyleCnt="1" custLinFactNeighborX="544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45A681-126E-44CB-9176-9B712113B8BB}" type="presOf" srcId="{DAFFA878-4E4A-4706-AC98-A25CB1645734}" destId="{0221B7A9-0A0F-4E14-997F-507A72E96E12}" srcOrd="0" destOrd="0" presId="urn:microsoft.com/office/officeart/2005/8/layout/vList6"/>
    <dgm:cxn modelId="{D4903CF9-0CDC-4C72-A22D-474A4D152E6D}" type="presOf" srcId="{5037159F-4F19-440A-BB3B-FAA1AD1E27BD}" destId="{7C60B963-A472-4EF3-874D-6F5D3B5B37CC}" srcOrd="0" destOrd="0" presId="urn:microsoft.com/office/officeart/2005/8/layout/vList6"/>
    <dgm:cxn modelId="{BA345A58-1A32-4B3D-89F5-04ADA2A413EB}" srcId="{DAFFA878-4E4A-4706-AC98-A25CB1645734}" destId="{5037159F-4F19-440A-BB3B-FAA1AD1E27BD}" srcOrd="0" destOrd="0" parTransId="{81EF96D3-7FDE-4A8F-A148-2EB6884078DF}" sibTransId="{CDCE1BE4-F628-44BD-90BD-5279A26D8676}"/>
    <dgm:cxn modelId="{AA71B232-89F8-44B0-976E-779D11B4B43F}" srcId="{FE587F08-3963-413E-84A6-E18CB0A098B9}" destId="{DAFFA878-4E4A-4706-AC98-A25CB1645734}" srcOrd="0" destOrd="0" parTransId="{5ED9F888-3B14-4F1E-9732-D8CA984D168C}" sibTransId="{A03E1A5D-F838-4771-8380-03F35140BE4B}"/>
    <dgm:cxn modelId="{14D67616-3470-4F85-B1D6-094E0DDF14DE}" type="presOf" srcId="{FE587F08-3963-413E-84A6-E18CB0A098B9}" destId="{A0A9531E-5C50-4A4A-9BDE-49305EBE0940}" srcOrd="0" destOrd="0" presId="urn:microsoft.com/office/officeart/2005/8/layout/vList6"/>
    <dgm:cxn modelId="{F7591930-BBD8-4572-B94B-D84C6B381348}" type="presParOf" srcId="{A0A9531E-5C50-4A4A-9BDE-49305EBE0940}" destId="{6EC7C62B-320B-47D4-ADE4-772E43FA8EA8}" srcOrd="0" destOrd="0" presId="urn:microsoft.com/office/officeart/2005/8/layout/vList6"/>
    <dgm:cxn modelId="{DDDFD4EC-AE36-4CEC-B88D-C678A4573B9C}" type="presParOf" srcId="{6EC7C62B-320B-47D4-ADE4-772E43FA8EA8}" destId="{0221B7A9-0A0F-4E14-997F-507A72E96E12}" srcOrd="0" destOrd="0" presId="urn:microsoft.com/office/officeart/2005/8/layout/vList6"/>
    <dgm:cxn modelId="{9937A81C-0E5A-4A9B-A71F-61DD52BCD720}" type="presParOf" srcId="{6EC7C62B-320B-47D4-ADE4-772E43FA8EA8}" destId="{7C60B963-A472-4EF3-874D-6F5D3B5B37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87F08-3963-413E-84A6-E18CB0A098B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AFFA878-4E4A-4706-AC98-A25CB1645734}">
      <dgm:prSet phldrT="[Testo]"/>
      <dgm:spPr/>
      <dgm:t>
        <a:bodyPr/>
        <a:lstStyle/>
        <a:p>
          <a:endParaRPr lang="it-IT" dirty="0" smtClean="0"/>
        </a:p>
        <a:p>
          <a:endParaRPr lang="it-IT" dirty="0"/>
        </a:p>
      </dgm:t>
    </dgm:pt>
    <dgm:pt modelId="{5ED9F888-3B14-4F1E-9732-D8CA984D168C}" type="parTrans" cxnId="{AA71B232-89F8-44B0-976E-779D11B4B43F}">
      <dgm:prSet/>
      <dgm:spPr/>
      <dgm:t>
        <a:bodyPr/>
        <a:lstStyle/>
        <a:p>
          <a:endParaRPr lang="it-IT"/>
        </a:p>
      </dgm:t>
    </dgm:pt>
    <dgm:pt modelId="{A03E1A5D-F838-4771-8380-03F35140BE4B}" type="sibTrans" cxnId="{AA71B232-89F8-44B0-976E-779D11B4B43F}">
      <dgm:prSet/>
      <dgm:spPr/>
      <dgm:t>
        <a:bodyPr/>
        <a:lstStyle/>
        <a:p>
          <a:endParaRPr lang="it-IT"/>
        </a:p>
      </dgm:t>
    </dgm:pt>
    <dgm:pt modelId="{5037159F-4F19-440A-BB3B-FAA1AD1E27BD}">
      <dgm:prSet phldrT="[Testo]" custT="1"/>
      <dgm:spPr/>
      <dgm:t>
        <a:bodyPr/>
        <a:lstStyle/>
        <a:p>
          <a:pPr algn="ctr"/>
          <a:r>
            <a:rPr lang="it-IT" sz="2000" dirty="0" smtClean="0"/>
            <a:t>PROPOSTE PER IL MIGLIORAMENTO</a:t>
          </a:r>
          <a:endParaRPr lang="it-IT" sz="2000" dirty="0"/>
        </a:p>
      </dgm:t>
    </dgm:pt>
    <dgm:pt modelId="{81EF96D3-7FDE-4A8F-A148-2EB6884078DF}" type="parTrans" cxnId="{BA345A58-1A32-4B3D-89F5-04ADA2A413EB}">
      <dgm:prSet/>
      <dgm:spPr/>
      <dgm:t>
        <a:bodyPr/>
        <a:lstStyle/>
        <a:p>
          <a:endParaRPr lang="it-IT"/>
        </a:p>
      </dgm:t>
    </dgm:pt>
    <dgm:pt modelId="{CDCE1BE4-F628-44BD-90BD-5279A26D8676}" type="sibTrans" cxnId="{BA345A58-1A32-4B3D-89F5-04ADA2A413EB}">
      <dgm:prSet/>
      <dgm:spPr/>
      <dgm:t>
        <a:bodyPr/>
        <a:lstStyle/>
        <a:p>
          <a:endParaRPr lang="it-IT"/>
        </a:p>
      </dgm:t>
    </dgm:pt>
    <dgm:pt modelId="{A0A9531E-5C50-4A4A-9BDE-49305EBE0940}" type="pres">
      <dgm:prSet presAssocID="{FE587F08-3963-413E-84A6-E18CB0A098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EC7C62B-320B-47D4-ADE4-772E43FA8EA8}" type="pres">
      <dgm:prSet presAssocID="{DAFFA878-4E4A-4706-AC98-A25CB1645734}" presName="linNode" presStyleCnt="0"/>
      <dgm:spPr/>
    </dgm:pt>
    <dgm:pt modelId="{0221B7A9-0A0F-4E14-997F-507A72E96E12}" type="pres">
      <dgm:prSet presAssocID="{DAFFA878-4E4A-4706-AC98-A25CB1645734}" presName="parentShp" presStyleLbl="node1" presStyleIdx="0" presStyleCnt="1" custLinFactNeighborY="-12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60B963-A472-4EF3-874D-6F5D3B5B37CC}" type="pres">
      <dgm:prSet presAssocID="{DAFFA878-4E4A-4706-AC98-A25CB1645734}" presName="childShp" presStyleLbl="bgAccFollowNode1" presStyleIdx="0" presStyleCnt="1" custLinFactNeighborX="544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45A681-126E-44CB-9176-9B712113B8BB}" type="presOf" srcId="{DAFFA878-4E4A-4706-AC98-A25CB1645734}" destId="{0221B7A9-0A0F-4E14-997F-507A72E96E12}" srcOrd="0" destOrd="0" presId="urn:microsoft.com/office/officeart/2005/8/layout/vList6"/>
    <dgm:cxn modelId="{D4903CF9-0CDC-4C72-A22D-474A4D152E6D}" type="presOf" srcId="{5037159F-4F19-440A-BB3B-FAA1AD1E27BD}" destId="{7C60B963-A472-4EF3-874D-6F5D3B5B37CC}" srcOrd="0" destOrd="0" presId="urn:microsoft.com/office/officeart/2005/8/layout/vList6"/>
    <dgm:cxn modelId="{BA345A58-1A32-4B3D-89F5-04ADA2A413EB}" srcId="{DAFFA878-4E4A-4706-AC98-A25CB1645734}" destId="{5037159F-4F19-440A-BB3B-FAA1AD1E27BD}" srcOrd="0" destOrd="0" parTransId="{81EF96D3-7FDE-4A8F-A148-2EB6884078DF}" sibTransId="{CDCE1BE4-F628-44BD-90BD-5279A26D8676}"/>
    <dgm:cxn modelId="{AA71B232-89F8-44B0-976E-779D11B4B43F}" srcId="{FE587F08-3963-413E-84A6-E18CB0A098B9}" destId="{DAFFA878-4E4A-4706-AC98-A25CB1645734}" srcOrd="0" destOrd="0" parTransId="{5ED9F888-3B14-4F1E-9732-D8CA984D168C}" sibTransId="{A03E1A5D-F838-4771-8380-03F35140BE4B}"/>
    <dgm:cxn modelId="{14D67616-3470-4F85-B1D6-094E0DDF14DE}" type="presOf" srcId="{FE587F08-3963-413E-84A6-E18CB0A098B9}" destId="{A0A9531E-5C50-4A4A-9BDE-49305EBE0940}" srcOrd="0" destOrd="0" presId="urn:microsoft.com/office/officeart/2005/8/layout/vList6"/>
    <dgm:cxn modelId="{F7591930-BBD8-4572-B94B-D84C6B381348}" type="presParOf" srcId="{A0A9531E-5C50-4A4A-9BDE-49305EBE0940}" destId="{6EC7C62B-320B-47D4-ADE4-772E43FA8EA8}" srcOrd="0" destOrd="0" presId="urn:microsoft.com/office/officeart/2005/8/layout/vList6"/>
    <dgm:cxn modelId="{DDDFD4EC-AE36-4CEC-B88D-C678A4573B9C}" type="presParOf" srcId="{6EC7C62B-320B-47D4-ADE4-772E43FA8EA8}" destId="{0221B7A9-0A0F-4E14-997F-507A72E96E12}" srcOrd="0" destOrd="0" presId="urn:microsoft.com/office/officeart/2005/8/layout/vList6"/>
    <dgm:cxn modelId="{9937A81C-0E5A-4A9B-A71F-61DD52BCD720}" type="presParOf" srcId="{6EC7C62B-320B-47D4-ADE4-772E43FA8EA8}" destId="{7C60B963-A472-4EF3-874D-6F5D3B5B37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B963-A472-4EF3-874D-6F5D3B5B37CC}">
      <dsp:nvSpPr>
        <dsp:cNvPr id="0" name=""/>
        <dsp:cNvSpPr/>
      </dsp:nvSpPr>
      <dsp:spPr>
        <a:xfrm>
          <a:off x="1895219" y="0"/>
          <a:ext cx="2842828" cy="12715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ELEMENTI GENERALI </a:t>
          </a:r>
          <a:endParaRPr lang="it-IT" sz="2000" kern="1200" dirty="0"/>
        </a:p>
      </dsp:txBody>
      <dsp:txXfrm>
        <a:off x="1895219" y="158942"/>
        <a:ext cx="2366001" cy="953655"/>
      </dsp:txXfrm>
    </dsp:sp>
    <dsp:sp modelId="{0221B7A9-0A0F-4E14-997F-507A72E96E12}">
      <dsp:nvSpPr>
        <dsp:cNvPr id="0" name=""/>
        <dsp:cNvSpPr/>
      </dsp:nvSpPr>
      <dsp:spPr>
        <a:xfrm>
          <a:off x="0" y="0"/>
          <a:ext cx="1895219" cy="1271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62071" y="62071"/>
        <a:ext cx="1771077" cy="1147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B963-A472-4EF3-874D-6F5D3B5B37CC}">
      <dsp:nvSpPr>
        <dsp:cNvPr id="0" name=""/>
        <dsp:cNvSpPr/>
      </dsp:nvSpPr>
      <dsp:spPr>
        <a:xfrm>
          <a:off x="1990883" y="0"/>
          <a:ext cx="2986325" cy="12715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PROPOSTE PER IL MIGLIORAMENTO</a:t>
          </a:r>
          <a:endParaRPr lang="it-IT" sz="2000" kern="1200" dirty="0"/>
        </a:p>
      </dsp:txBody>
      <dsp:txXfrm>
        <a:off x="1990883" y="158942"/>
        <a:ext cx="2509498" cy="953655"/>
      </dsp:txXfrm>
    </dsp:sp>
    <dsp:sp modelId="{0221B7A9-0A0F-4E14-997F-507A72E96E12}">
      <dsp:nvSpPr>
        <dsp:cNvPr id="0" name=""/>
        <dsp:cNvSpPr/>
      </dsp:nvSpPr>
      <dsp:spPr>
        <a:xfrm>
          <a:off x="0" y="0"/>
          <a:ext cx="1990883" cy="1271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62071" y="62071"/>
        <a:ext cx="1866741" cy="1147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3D744-E5FD-4C1E-B3E0-2DF0CB52E774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5667-7805-4570-B58C-C7804F94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2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5667-7805-4570-B58C-C7804F9478B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831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5667-7805-4570-B58C-C7804F9478B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62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120 FINO A 1 ANNO DI</a:t>
            </a:r>
            <a:r>
              <a:rPr lang="it-IT" baseline="0" dirty="0" smtClean="0"/>
              <a:t> SERVIZIO</a:t>
            </a:r>
          </a:p>
          <a:p>
            <a:r>
              <a:rPr lang="it-IT" baseline="0" dirty="0" smtClean="0"/>
              <a:t>198 FINO A 2 ANNI DI SERVIZIO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08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5667-7805-4570-B58C-C7804F9478B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87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5667-7805-4570-B58C-C7804F9478B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0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5667-7805-4570-B58C-C7804F9478B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19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907" indent="-294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319" indent="-235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646" indent="-235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74" indent="-235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01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629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956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284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E867C-0E09-48C2-BA61-60B40CB978E0}" type="slidenum">
              <a:rPr lang="it-IT" altLang="it-IT"/>
              <a:pPr eaLnBrk="1" hangingPunct="1"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959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02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6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75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3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5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87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5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6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1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89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4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7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0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6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A3E4DA-4D78-4F76-BF07-A7877739589B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5A08BE-2C55-4DC6-BB7C-CA6660EA0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2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ttestazione%20The%20Visiting.docx" TargetMode="External"/><Relationship Id="rId2" Type="http://schemas.openxmlformats.org/officeDocument/2006/relationships/hyperlink" Target="Convenzione_The%20visiting.do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Report%20The%20visiting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cad=rja&amp;uact=8&amp;ved=0ahUKEwj5i8G7rNjQAhXIDxoKHdVoCGwQjRwIBw&amp;url=http://clipart.me/premium-sports-recreation/direct-hit-target-and-arrow-vector-icon-isolated-170844&amp;bvm=bv.139782543,bs.1,d.bGs&amp;psig=AFQjCNFKl2HFkCgc8H_zwZ9mPl-NRGAwYg&amp;ust=148086495872118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google.it/url?sa=i&amp;rct=j&amp;q=&amp;esrc=s&amp;source=images&amp;cd=&amp;cad=rja&amp;uact=8&amp;ved=0ahUKEwjn1rTy_r3OAhVCCZoKHfiEDrIQjRwIBw&amp;url=http://www.mileschool.it/it/vita-a-scuola/didattica-in-aula/&amp;psig=AFQjCNGdkVKqKEqd0o1ipli4QDCZQaIQ2Q&amp;ust=1471163162349175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0ahUKEwj5rKSQqtjQAhVEvBoKHctdDL0QjRwIBw&amp;url=http://www.123rf.com/photo_8533307_3d-target-and-arrows-isolated-on-white.html&amp;bvm=bv.139782543,bs.1,d.bGs&amp;psig=AFQjCNFKl2HFkCgc8H_zwZ9mPl-NRGAwYg&amp;ust=1480864958721183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2198330" y="2900691"/>
            <a:ext cx="7252338" cy="3373631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  <a:p>
            <a:pPr algn="ctr"/>
            <a:endParaRPr lang="it-IT" sz="2000" dirty="0" smtClean="0"/>
          </a:p>
          <a:p>
            <a:pPr algn="ctr"/>
            <a:endParaRPr lang="it-IT" sz="2000" dirty="0" smtClean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 smtClean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PERCORSI GUIDATI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PER LA FORMAZIONE E IL MIGLIORAMENTO DIDATTICO - METODOLOGICO </a:t>
            </a:r>
          </a:p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026" y="3237519"/>
            <a:ext cx="1863254" cy="17212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135" y="3186254"/>
            <a:ext cx="1765513" cy="17212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9" y="3237519"/>
            <a:ext cx="1882837" cy="172129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795313" y="504597"/>
            <a:ext cx="4354311" cy="102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16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</a:t>
            </a:r>
            <a:r>
              <a:rPr lang="it-IT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Scolastico Regionale per la Campania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14" name="Immagin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09" y="504597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0"/>
          <p:cNvSpPr>
            <a:spLocks noChangeArrowheads="1"/>
          </p:cNvSpPr>
          <p:nvPr/>
        </p:nvSpPr>
        <p:spPr bwMode="auto">
          <a:xfrm>
            <a:off x="9350096" y="5657782"/>
            <a:ext cx="2374735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Anna Maria Di Nocera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Dirigente </a:t>
            </a:r>
            <a:r>
              <a:rPr lang="it-IT" altLang="it-IT" sz="1200" dirty="0" smtClean="0"/>
              <a:t>Scolastico</a:t>
            </a:r>
            <a:endParaRPr lang="it-IT" altLang="it-IT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Referente regionale formazione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Ufficio III – USR CAMPANIA</a:t>
            </a:r>
          </a:p>
        </p:txBody>
      </p:sp>
      <p:sp>
        <p:nvSpPr>
          <p:cNvPr id="13" name="CasellaDiTesto 9"/>
          <p:cNvSpPr txBox="1">
            <a:spLocks noChangeArrowheads="1"/>
          </p:cNvSpPr>
          <p:nvPr/>
        </p:nvSpPr>
        <p:spPr bwMode="auto">
          <a:xfrm>
            <a:off x="3590067" y="1543736"/>
            <a:ext cx="4665122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 Narrow" panose="020B0606020202030204" pitchFamily="34" charset="0"/>
              </a:rPr>
              <a:t>FORMAZIONE DOCENTI NEOASSUNTI  </a:t>
            </a:r>
            <a:r>
              <a:rPr lang="it-IT" altLang="it-IT" sz="2000" dirty="0" smtClean="0">
                <a:latin typeface="Arial Narrow" panose="020B0606020202030204" pitchFamily="34" charset="0"/>
              </a:rPr>
              <a:t>2018/2019</a:t>
            </a:r>
            <a:endParaRPr lang="it-IT" altLang="it-IT" sz="1600" b="1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</a:rPr>
              <a:t>PIANO REGIONALE THE VISITING</a:t>
            </a:r>
            <a:endParaRPr lang="it-IT" altLang="it-IT" sz="18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127671" y="4913961"/>
            <a:ext cx="52579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</a:t>
            </a:r>
          </a:p>
          <a:p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«ESITI MONITORAGGIO»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a.s.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2018/2019</a:t>
            </a:r>
          </a:p>
          <a:p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I.S. Torrente di Casoria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36" y="981075"/>
            <a:ext cx="2171700" cy="3295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10" y="1877787"/>
            <a:ext cx="6927440" cy="18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081881" y="1328888"/>
            <a:ext cx="4681538" cy="2392362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Nel corrente </a:t>
            </a:r>
            <a:r>
              <a:rPr lang="it-IT" dirty="0" err="1" smtClean="0"/>
              <a:t>a.s.</a:t>
            </a:r>
            <a:r>
              <a:rPr lang="it-IT" dirty="0" smtClean="0"/>
              <a:t> 2019/2020 circa </a:t>
            </a:r>
            <a:r>
              <a:rPr lang="it-IT" dirty="0"/>
              <a:t>3.000 docenti in  Italia, di cui </a:t>
            </a:r>
            <a:r>
              <a:rPr lang="it-IT" b="1" dirty="0" smtClean="0">
                <a:solidFill>
                  <a:srgbClr val="002060"/>
                </a:solidFill>
              </a:rPr>
              <a:t>156 </a:t>
            </a:r>
            <a:r>
              <a:rPr lang="it-IT" b="1" dirty="0">
                <a:solidFill>
                  <a:srgbClr val="002060"/>
                </a:solidFill>
              </a:rPr>
              <a:t>in </a:t>
            </a:r>
            <a:r>
              <a:rPr lang="it-IT" b="1" dirty="0" smtClean="0">
                <a:solidFill>
                  <a:srgbClr val="002060"/>
                </a:solidFill>
              </a:rPr>
              <a:t>Campania,</a:t>
            </a:r>
            <a:r>
              <a:rPr lang="it-IT" dirty="0" smtClean="0"/>
              <a:t> </a:t>
            </a:r>
            <a:r>
              <a:rPr lang="it-IT" dirty="0"/>
              <a:t>visiteranno scuole accoglienti. 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977416" y="3233673"/>
            <a:ext cx="4961407" cy="362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dirty="0" smtClean="0"/>
              <a:t>  La </a:t>
            </a:r>
            <a:r>
              <a:rPr lang="it-IT" sz="2400" dirty="0"/>
              <a:t>sperimentazione del </a:t>
            </a:r>
            <a:r>
              <a:rPr lang="it-IT" sz="2400" dirty="0" err="1"/>
              <a:t>visiting</a:t>
            </a:r>
            <a:r>
              <a:rPr lang="it-IT" sz="2400" dirty="0"/>
              <a:t> realizzata nei precedenti due anni scolastici ha avuto  feedback positivi, da parte sia  dei docenti neoassunti sia delle scuole coinvolte.</a:t>
            </a:r>
          </a:p>
          <a:p>
            <a:pPr marL="0" indent="0" algn="just">
              <a:buNone/>
            </a:pP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45" y="3828682"/>
            <a:ext cx="2521575" cy="15837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07" y="1153469"/>
            <a:ext cx="3324225" cy="1371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239847" y="203522"/>
            <a:ext cx="7060545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IL VISITING A.S. 2019/2020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27720" y="1778003"/>
            <a:ext cx="5136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Piano attuativo </a:t>
            </a:r>
            <a:r>
              <a:rPr lang="it-IT" sz="2400" dirty="0" smtClean="0"/>
              <a:t>regionale  </a:t>
            </a:r>
            <a:r>
              <a:rPr lang="it-IT" sz="2400" dirty="0"/>
              <a:t>ripropone anche per la corrente annualità </a:t>
            </a:r>
            <a:r>
              <a:rPr lang="it-IT" sz="2400" dirty="0" smtClean="0"/>
              <a:t>2019/2020 </a:t>
            </a:r>
            <a:r>
              <a:rPr lang="it-IT" sz="2400" dirty="0"/>
              <a:t>l’individuazione dei docenti neoassunti partecipanti </a:t>
            </a:r>
            <a:r>
              <a:rPr lang="it-IT" sz="2400" dirty="0" smtClean="0"/>
              <a:t>al </a:t>
            </a:r>
            <a:r>
              <a:rPr lang="it-IT" sz="2400" dirty="0" err="1" smtClean="0"/>
              <a:t>visiting</a:t>
            </a:r>
            <a:r>
              <a:rPr lang="it-IT" sz="2400" dirty="0" smtClean="0"/>
              <a:t> tra </a:t>
            </a:r>
            <a:r>
              <a:rPr lang="it-IT" sz="2400" dirty="0"/>
              <a:t>coloro che </a:t>
            </a:r>
            <a:r>
              <a:rPr lang="it-IT" sz="2400" dirty="0" smtClean="0"/>
              <a:t>all’atto dell’iscrizione hanno espresso </a:t>
            </a:r>
            <a:r>
              <a:rPr lang="it-IT" sz="2400" dirty="0"/>
              <a:t>la </a:t>
            </a:r>
            <a:r>
              <a:rPr lang="it-IT" sz="2400" b="1" dirty="0"/>
              <a:t>volontà di prendere parte all’esperienza formativa</a:t>
            </a:r>
            <a:r>
              <a:rPr lang="it-IT" sz="2400" dirty="0"/>
              <a:t>, dando la priorità a chi ha maturato </a:t>
            </a:r>
            <a:r>
              <a:rPr lang="it-IT" sz="2400" b="1" dirty="0"/>
              <a:t>minore esperienza nell’insegnamento riferita al servizio di </a:t>
            </a:r>
            <a:r>
              <a:rPr lang="it-IT" sz="2400" b="1" dirty="0" err="1"/>
              <a:t>pre</a:t>
            </a:r>
            <a:r>
              <a:rPr lang="it-IT" sz="2400" b="1" dirty="0"/>
              <a:t>-ruolo espletato.</a:t>
            </a:r>
            <a:endParaRPr lang="it-IT" sz="2400" dirty="0"/>
          </a:p>
          <a:p>
            <a:endParaRPr lang="it-IT" sz="2000" dirty="0"/>
          </a:p>
          <a:p>
            <a:pPr marL="457200" indent="-182880" algn="ctr">
              <a:tabLst>
                <a:tab pos="638175" algn="l"/>
              </a:tabLst>
            </a:pPr>
            <a:endParaRPr lang="it-IT" sz="2000" dirty="0">
              <a:solidFill>
                <a:srgbClr val="000000"/>
              </a:solidFill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42612" y="30062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52598" y="601562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00CC"/>
                </a:solidFill>
              </a:rPr>
              <a:t>L’INDIVIDUAZIONE DEI PARTECIPANTI </a:t>
            </a:r>
          </a:p>
        </p:txBody>
      </p:sp>
      <p:pic>
        <p:nvPicPr>
          <p:cNvPr id="8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59" y="1261589"/>
            <a:ext cx="1729962" cy="1143000"/>
          </a:xfrm>
          <a:prstGeom prst="rect">
            <a:avLst/>
          </a:prstGeom>
          <a:noFill/>
          <a:ln w="38100">
            <a:solidFill>
              <a:srgbClr val="F4FC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3888957" y="1545593"/>
            <a:ext cx="4272423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08000" indent="-182880">
              <a:tabLst>
                <a:tab pos="638175" algn="l"/>
              </a:tabLst>
            </a:pPr>
            <a:r>
              <a:rPr lang="it-IT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it-IT" sz="2400" dirty="0"/>
              <a:t>Le scuole «ospitanti» in ambito regionale, per la specificità dell’azione formativa da realizzare, </a:t>
            </a:r>
            <a:r>
              <a:rPr lang="it-IT" sz="2400" dirty="0" smtClean="0"/>
              <a:t>sono i Poli formativi o in alcuni casi, individuate dai Poli formativi </a:t>
            </a:r>
            <a:r>
              <a:rPr lang="it-IT" sz="2400" dirty="0"/>
              <a:t>tra le </a:t>
            </a:r>
            <a:r>
              <a:rPr lang="it-IT" sz="2400" b="1" dirty="0">
                <a:solidFill>
                  <a:srgbClr val="0000FF"/>
                </a:solidFill>
              </a:rPr>
              <a:t>istituzioni scolastiche disponibili all’interno dell’ambito territoriale</a:t>
            </a:r>
            <a:r>
              <a:rPr lang="it-IT" sz="2400" dirty="0"/>
              <a:t>, in cui si sia svolti e/o si svolgano  progetti innovativi riconosciuti dall’USR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056" y="563442"/>
            <a:ext cx="1609725" cy="18478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77566" y="5267735"/>
            <a:ext cx="1927586" cy="60699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Scuole polo per l’inclusione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99" y="4130670"/>
            <a:ext cx="1915653" cy="11429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01" y="1799395"/>
            <a:ext cx="1915653" cy="85882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289500" y="2658219"/>
            <a:ext cx="1915653" cy="92348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Scuole polo </a:t>
            </a:r>
            <a:r>
              <a:rPr lang="it-IT" sz="2000" dirty="0" smtClean="0"/>
              <a:t>formazione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65" y="4598299"/>
            <a:ext cx="1609725" cy="97293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803929" y="5525654"/>
            <a:ext cx="2880852" cy="78289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Buone pratiche</a:t>
            </a:r>
          </a:p>
          <a:p>
            <a:pPr algn="ctr"/>
            <a:r>
              <a:rPr lang="it-IT" dirty="0" smtClean="0"/>
              <a:t>Percorsi per l’orientamento e le competenze trasversali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71" y="2658219"/>
            <a:ext cx="1924757" cy="92074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8558271" y="3578965"/>
            <a:ext cx="1924756" cy="897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Scuole accoglienti</a:t>
            </a:r>
          </a:p>
          <a:p>
            <a:pPr algn="ctr"/>
            <a:r>
              <a:rPr lang="it-IT" dirty="0" smtClean="0"/>
              <a:t>Per i tirocini universitari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931056" y="320941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400" b="1" dirty="0" smtClean="0">
                <a:solidFill>
                  <a:srgbClr val="0000CC"/>
                </a:solidFill>
              </a:rPr>
              <a:t>ORGANIZZAZIONE DELLA VISITA DI STUDIO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0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1338943" y="2524805"/>
            <a:ext cx="9601200" cy="3317875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 smtClean="0"/>
              <a:t>Coinvolge il Collegio dei docenti</a:t>
            </a:r>
          </a:p>
          <a:p>
            <a:r>
              <a:rPr lang="it-IT" sz="2800" dirty="0" smtClean="0"/>
              <a:t>Individua figure di accoglienza (il </a:t>
            </a:r>
            <a:r>
              <a:rPr lang="it-IT" sz="2800" dirty="0" err="1" smtClean="0"/>
              <a:t>conductor</a:t>
            </a:r>
            <a:r>
              <a:rPr lang="it-IT" sz="2800" dirty="0"/>
              <a:t>)</a:t>
            </a:r>
            <a:endParaRPr lang="it-IT" sz="2800" dirty="0" smtClean="0"/>
          </a:p>
          <a:p>
            <a:r>
              <a:rPr lang="it-IT" sz="2800" dirty="0" smtClean="0"/>
              <a:t>Adotta modalità di supporto e di accompagnamento</a:t>
            </a:r>
          </a:p>
          <a:p>
            <a:r>
              <a:rPr lang="it-IT" sz="2800" b="1" dirty="0" smtClean="0"/>
              <a:t>Contestualizza la visita rispetto all’anno di formazione e di prova</a:t>
            </a:r>
          </a:p>
          <a:p>
            <a:r>
              <a:rPr lang="it-IT" sz="2800" dirty="0" smtClean="0"/>
              <a:t>Fornisce stimoli utili al miglioramento e supporta la motivazione</a:t>
            </a:r>
          </a:p>
          <a:p>
            <a:r>
              <a:rPr lang="it-IT" sz="2800" dirty="0" smtClean="0"/>
              <a:t>Adotta il protocollo per il </a:t>
            </a:r>
            <a:r>
              <a:rPr lang="it-IT" sz="2800" dirty="0" err="1" smtClean="0"/>
              <a:t>visiting</a:t>
            </a:r>
            <a:endParaRPr lang="it-IT" sz="2800" dirty="0" smtClean="0"/>
          </a:p>
          <a:p>
            <a:r>
              <a:rPr lang="it-IT" sz="2800" dirty="0" smtClean="0"/>
              <a:t>Realizza una documentazione esplicativa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567543" y="554060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LA SCUOLA ACCOGLIENTE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15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524001" y="1617662"/>
            <a:ext cx="9712375" cy="4351338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>
                <a:ea typeface="Calibri" panose="020F0502020204030204" pitchFamily="34" charset="0"/>
                <a:cs typeface="Calibri" panose="020F0502020204030204" pitchFamily="34" charset="0"/>
              </a:rPr>
              <a:t>Per le visite di </a:t>
            </a:r>
            <a:r>
              <a:rPr lang="it-IT" altLang="it-IT" dirty="0" smtClean="0">
                <a:ea typeface="Calibri" panose="020F0502020204030204" pitchFamily="34" charset="0"/>
                <a:cs typeface="Calibri" panose="020F0502020204030204" pitchFamily="34" charset="0"/>
              </a:rPr>
              <a:t>studio, </a:t>
            </a:r>
            <a:r>
              <a:rPr lang="it-IT" altLang="it-IT" dirty="0"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altLang="it-IT" dirty="0"/>
              <a:t>n considerazione degli esiti positivi, registrati al termine </a:t>
            </a:r>
            <a:r>
              <a:rPr lang="it-IT" altLang="it-IT" dirty="0" smtClean="0"/>
              <a:t>delle precedenti </a:t>
            </a:r>
            <a:r>
              <a:rPr lang="it-IT" altLang="it-IT" dirty="0"/>
              <a:t>annualità, si ripropone </a:t>
            </a:r>
            <a:r>
              <a:rPr lang="it-IT" altLang="it-IT" dirty="0" smtClean="0"/>
              <a:t>il </a:t>
            </a:r>
            <a:r>
              <a:rPr lang="it-IT" altLang="it-IT" b="1" dirty="0" smtClean="0"/>
              <a:t>modello formativo integrato,</a:t>
            </a:r>
            <a:r>
              <a:rPr lang="it-IT" altLang="it-IT" dirty="0" smtClean="0"/>
              <a:t>  </a:t>
            </a:r>
            <a:r>
              <a:rPr lang="it-IT" altLang="it-IT" dirty="0" smtClean="0">
                <a:ea typeface="Calibri" panose="020F0502020204030204" pitchFamily="34" charset="0"/>
                <a:cs typeface="Calibri" panose="020F0502020204030204" pitchFamily="34" charset="0"/>
              </a:rPr>
              <a:t>comprendente </a:t>
            </a:r>
            <a:r>
              <a:rPr lang="it-IT" altLang="it-IT" dirty="0">
                <a:ea typeface="Calibri" panose="020F0502020204030204" pitchFamily="34" charset="0"/>
                <a:cs typeface="Calibri" panose="020F0502020204030204" pitchFamily="34" charset="0"/>
              </a:rPr>
              <a:t>momenti di </a:t>
            </a:r>
            <a:r>
              <a:rPr lang="it-IT" altLang="it-IT" dirty="0" err="1">
                <a:ea typeface="Calibri" panose="020F0502020204030204" pitchFamily="34" charset="0"/>
                <a:cs typeface="Calibri" panose="020F0502020204030204" pitchFamily="34" charset="0"/>
              </a:rPr>
              <a:t>visiting</a:t>
            </a:r>
            <a:r>
              <a:rPr lang="it-IT" altLang="it-IT" dirty="0">
                <a:ea typeface="Calibri" panose="020F0502020204030204" pitchFamily="34" charset="0"/>
                <a:cs typeface="Calibri" panose="020F0502020204030204" pitchFamily="34" charset="0"/>
              </a:rPr>
              <a:t> presso le scuole innovative e momenti di condivisione e diffusione dell’esperienza realizzata all’interno dei laboratori in presenza, (2 visite + 1 laboratorio):</a:t>
            </a:r>
            <a:endParaRPr lang="it-IT" altLang="it-IT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it-IT" altLang="it-IT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1" y="939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38301"/>
              </p:ext>
            </p:extLst>
          </p:nvPr>
        </p:nvGraphicFramePr>
        <p:xfrm>
          <a:off x="1918014" y="3821701"/>
          <a:ext cx="8121336" cy="218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12">
                  <a:extLst>
                    <a:ext uri="{9D8B030D-6E8A-4147-A177-3AD203B41FA5}">
                      <a16:colId xmlns:a16="http://schemas.microsoft.com/office/drawing/2014/main" val="2222142362"/>
                    </a:ext>
                  </a:extLst>
                </a:gridCol>
                <a:gridCol w="2707112">
                  <a:extLst>
                    <a:ext uri="{9D8B030D-6E8A-4147-A177-3AD203B41FA5}">
                      <a16:colId xmlns:a16="http://schemas.microsoft.com/office/drawing/2014/main" val="154695986"/>
                    </a:ext>
                  </a:extLst>
                </a:gridCol>
                <a:gridCol w="2707112">
                  <a:extLst>
                    <a:ext uri="{9D8B030D-6E8A-4147-A177-3AD203B41FA5}">
                      <a16:colId xmlns:a16="http://schemas.microsoft.com/office/drawing/2014/main" val="838268977"/>
                    </a:ext>
                  </a:extLst>
                </a:gridCol>
              </a:tblGrid>
              <a:tr h="72695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2060"/>
                          </a:solidFill>
                        </a:rPr>
                        <a:t>1^ visita di studio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2060"/>
                          </a:solidFill>
                        </a:rPr>
                        <a:t>2^ visita</a:t>
                      </a:r>
                      <a:r>
                        <a:rPr lang="it-IT" sz="2000" baseline="0" dirty="0" smtClean="0">
                          <a:solidFill>
                            <a:srgbClr val="002060"/>
                          </a:solidFill>
                        </a:rPr>
                        <a:t> di studio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2060"/>
                          </a:solidFill>
                        </a:rPr>
                        <a:t>Laboratorio in presenza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18562"/>
                  </a:ext>
                </a:extLst>
              </a:tr>
              <a:tr h="726954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98010"/>
                  </a:ext>
                </a:extLst>
              </a:tr>
              <a:tr h="72695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it-IT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2000" dirty="0" smtClean="0">
                          <a:solidFill>
                            <a:srgbClr val="002060"/>
                          </a:solidFill>
                        </a:rPr>
                        <a:t>4:30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it-IT" sz="2000" baseline="0" dirty="0" smtClean="0">
                          <a:solidFill>
                            <a:srgbClr val="002060"/>
                          </a:solidFill>
                        </a:rPr>
                        <a:t> 4:30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it-IT" sz="2000" baseline="0" dirty="0" smtClean="0">
                          <a:solidFill>
                            <a:srgbClr val="002060"/>
                          </a:solidFill>
                        </a:rPr>
                        <a:t> 3:00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40143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38" y="4866357"/>
            <a:ext cx="981075" cy="8858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12" y="4912132"/>
            <a:ext cx="981075" cy="885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09" y="5084228"/>
            <a:ext cx="1095375" cy="74295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481249" y="323520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IL MODELLO FORMATIVO INTEGRATO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6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22513" y="1012371"/>
            <a:ext cx="5715001" cy="538842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it-IT" dirty="0"/>
              <a:t> Le visite di studio, daranno priorità alla </a:t>
            </a:r>
            <a:r>
              <a:rPr lang="it-IT" b="1" dirty="0"/>
              <a:t>dimensione curricolare</a:t>
            </a:r>
            <a:r>
              <a:rPr lang="it-IT" dirty="0"/>
              <a:t> e saranno realizzate nel corso di due giornate, ognuna di 4h </a:t>
            </a:r>
            <a:r>
              <a:rPr lang="it-IT" dirty="0" smtClean="0"/>
              <a:t>30’.</a:t>
            </a:r>
          </a:p>
          <a:p>
            <a:pPr algn="just"/>
            <a:r>
              <a:rPr lang="it-IT" b="1" dirty="0"/>
              <a:t> </a:t>
            </a:r>
            <a:r>
              <a:rPr lang="it-IT" b="1" dirty="0" smtClean="0"/>
              <a:t>Tali </a:t>
            </a:r>
            <a:r>
              <a:rPr lang="it-IT" b="1" dirty="0"/>
              <a:t>giornate sostituiranno 3 dei 4 laboratori in presenza previsti dal piano. </a:t>
            </a:r>
            <a:endParaRPr lang="it-IT" b="1" dirty="0" smtClean="0"/>
          </a:p>
          <a:p>
            <a:pPr algn="just"/>
            <a:r>
              <a:rPr lang="it-IT" dirty="0"/>
              <a:t>Affinché la visita di studio possa stimolare un atteggiamento di ricerca e miglioramento anche nei colleghi, è</a:t>
            </a:r>
            <a:r>
              <a:rPr lang="it-IT" b="1" dirty="0"/>
              <a:t> prevista la partecipazione dei docenti che hanno realizzato la visita all’ultimo laboratorio in </a:t>
            </a:r>
            <a:r>
              <a:rPr lang="it-IT" b="1" dirty="0" smtClean="0"/>
              <a:t>presenza.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46" y="3820501"/>
            <a:ext cx="2114263" cy="129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09" y="3820500"/>
            <a:ext cx="2068018" cy="12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09" y="2413870"/>
            <a:ext cx="2068018" cy="14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47" y="2413870"/>
            <a:ext cx="2114262" cy="14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4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17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38840" y="1808164"/>
            <a:ext cx="11070772" cy="469061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3200" dirty="0"/>
              <a:t>Il </a:t>
            </a:r>
            <a:r>
              <a:rPr lang="it-IT" sz="4400" dirty="0" err="1"/>
              <a:t>visiting</a:t>
            </a:r>
            <a:r>
              <a:rPr lang="it-IT" sz="4400" dirty="0"/>
              <a:t>, così come il </a:t>
            </a:r>
            <a:r>
              <a:rPr lang="it-IT" sz="4400" dirty="0" err="1"/>
              <a:t>peer</a:t>
            </a:r>
            <a:r>
              <a:rPr lang="it-IT" sz="4400" dirty="0"/>
              <a:t> to </a:t>
            </a:r>
            <a:r>
              <a:rPr lang="it-IT" sz="4400" dirty="0" err="1"/>
              <a:t>peer</a:t>
            </a:r>
            <a:r>
              <a:rPr lang="it-IT" sz="4400" dirty="0"/>
              <a:t> e le diverse esperienze collaborative realizzate nel corso della formazione in presenza, deve poter essere attuato in un </a:t>
            </a:r>
            <a:r>
              <a:rPr lang="it-IT" sz="4400" b="1" dirty="0"/>
              <a:t>clima di collaborazione e di scambio</a:t>
            </a:r>
            <a:r>
              <a:rPr lang="it-IT" sz="4400" dirty="0"/>
              <a:t>.</a:t>
            </a:r>
          </a:p>
          <a:p>
            <a:pPr algn="just"/>
            <a:r>
              <a:rPr lang="it-IT" sz="4400" dirty="0"/>
              <a:t>Ne deriva che un ruolo fondamentale è svolto dal personale «</a:t>
            </a:r>
            <a:r>
              <a:rPr lang="it-IT" sz="4400" u="sng" dirty="0"/>
              <a:t>accogliente</a:t>
            </a:r>
            <a:r>
              <a:rPr lang="it-IT" sz="4400" dirty="0"/>
              <a:t>», cui compete la guida e la capacità di rendere conoscibile la realtà scolastica ai docenti «ospiti».</a:t>
            </a:r>
          </a:p>
          <a:p>
            <a:pPr algn="just"/>
            <a:r>
              <a:rPr lang="it-IT" sz="4400" dirty="0" smtClean="0"/>
              <a:t>Con </a:t>
            </a:r>
            <a:r>
              <a:rPr lang="it-IT" sz="4400" dirty="0"/>
              <a:t>il </a:t>
            </a:r>
            <a:r>
              <a:rPr lang="it-IT" sz="4400" dirty="0" err="1"/>
              <a:t>visiting</a:t>
            </a:r>
            <a:r>
              <a:rPr lang="it-IT" sz="4400" dirty="0"/>
              <a:t> in Campania è stata promossa la definizione di una nuova funzione di tutoraggio.</a:t>
            </a:r>
          </a:p>
          <a:p>
            <a:pPr algn="just"/>
            <a:r>
              <a:rPr lang="it-IT" sz="4400" dirty="0"/>
              <a:t>Si tratta del docente cui sono affidate le funzioni di guida e di accompagnamento che potremmo </a:t>
            </a:r>
            <a:r>
              <a:rPr lang="it-IT" sz="4400" dirty="0" smtClean="0"/>
              <a:t>definire «</a:t>
            </a:r>
            <a:r>
              <a:rPr lang="it-IT" sz="4400" b="1" dirty="0" err="1" smtClean="0"/>
              <a:t>Conductor</a:t>
            </a:r>
            <a:r>
              <a:rPr lang="it-IT" sz="4400" b="1" dirty="0" smtClean="0"/>
              <a:t>».</a:t>
            </a:r>
            <a:endParaRPr lang="it-IT" sz="4400" b="1" dirty="0"/>
          </a:p>
          <a:p>
            <a:pPr algn="just"/>
            <a:r>
              <a:rPr lang="it-IT" sz="4400" dirty="0"/>
              <a:t>La scuola innovativa accogliente  individua il docente/i docenti cui affidare il compito di </a:t>
            </a:r>
            <a:r>
              <a:rPr lang="it-IT" sz="4400" dirty="0" err="1"/>
              <a:t>conductor</a:t>
            </a:r>
            <a:r>
              <a:rPr lang="it-IT" sz="4400" dirty="0"/>
              <a:t>, tenendo conto delle pregresse esperienze realizzate in attività di tutoraggio dei docenti,  </a:t>
            </a:r>
            <a:r>
              <a:rPr lang="it-IT" sz="4400" dirty="0" err="1"/>
              <a:t>peer</a:t>
            </a:r>
            <a:r>
              <a:rPr lang="it-IT" sz="4400" dirty="0"/>
              <a:t> to </a:t>
            </a:r>
            <a:r>
              <a:rPr lang="it-IT" sz="4400" dirty="0" err="1"/>
              <a:t>peer</a:t>
            </a:r>
            <a:r>
              <a:rPr lang="it-IT" sz="4400" dirty="0"/>
              <a:t> e tirocinio </a:t>
            </a:r>
            <a:r>
              <a:rPr lang="it-IT" sz="4400" dirty="0" smtClean="0"/>
              <a:t>universitario.</a:t>
            </a:r>
            <a:endParaRPr lang="it-IT" sz="4400" dirty="0"/>
          </a:p>
        </p:txBody>
      </p:sp>
      <p:sp>
        <p:nvSpPr>
          <p:cNvPr id="7" name="Rettangolo 6"/>
          <p:cNvSpPr/>
          <p:nvPr/>
        </p:nvSpPr>
        <p:spPr>
          <a:xfrm>
            <a:off x="1306286" y="555994"/>
            <a:ext cx="9590312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IL CONDUCTOR</a:t>
            </a:r>
            <a:endParaRPr lang="it-IT" sz="2400" b="1" dirty="0">
              <a:solidFill>
                <a:srgbClr val="0000CC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94" y="478661"/>
            <a:ext cx="1901929" cy="123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9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A3084C-D221-41B6-92F1-485183DEA076}" type="slidenum">
              <a:rPr lang="it-IT" altLang="it-IT"/>
              <a:pPr eaLnBrk="1" hangingPunct="1"/>
              <a:t>18</a:t>
            </a:fld>
            <a:endParaRPr lang="it-IT" altLang="it-IT"/>
          </a:p>
        </p:txBody>
      </p:sp>
      <p:sp>
        <p:nvSpPr>
          <p:cNvPr id="37890" name="Segnaposto contenuto 2"/>
          <p:cNvSpPr>
            <a:spLocks noGrp="1"/>
          </p:cNvSpPr>
          <p:nvPr>
            <p:ph idx="4294967295"/>
          </p:nvPr>
        </p:nvSpPr>
        <p:spPr>
          <a:xfrm>
            <a:off x="1796143" y="2230211"/>
            <a:ext cx="8229600" cy="547687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altLang="it-IT" b="1" dirty="0"/>
              <a:t>A</a:t>
            </a:r>
            <a:r>
              <a:rPr lang="it-IT" altLang="it-IT" b="1" dirty="0" smtClean="0"/>
              <a:t>ccoglie</a:t>
            </a:r>
            <a:r>
              <a:rPr lang="it-IT" altLang="it-IT" dirty="0" smtClean="0"/>
              <a:t> </a:t>
            </a:r>
            <a:r>
              <a:rPr lang="it-IT" altLang="it-IT" dirty="0"/>
              <a:t>il docente neoassunto nella scuola  in cui sarà realizzata la visita</a:t>
            </a:r>
            <a:r>
              <a:rPr lang="it-IT" altLang="it-IT" dirty="0" smtClean="0"/>
              <a:t>;</a:t>
            </a: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presenta </a:t>
            </a:r>
            <a:r>
              <a:rPr lang="it-IT" altLang="it-IT" dirty="0"/>
              <a:t>la scuola, le figure-chiave e </a:t>
            </a:r>
            <a:r>
              <a:rPr lang="it-IT" altLang="it-IT" b="1" dirty="0"/>
              <a:t>illustra </a:t>
            </a:r>
            <a:r>
              <a:rPr lang="it-IT" altLang="it-IT" dirty="0"/>
              <a:t>gli aspetti fondamentali dell’azione didattica e metodologica</a:t>
            </a:r>
            <a:r>
              <a:rPr lang="it-IT" altLang="it-IT" dirty="0" smtClean="0"/>
              <a:t>;</a:t>
            </a: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guida</a:t>
            </a:r>
            <a:r>
              <a:rPr lang="it-IT" altLang="it-IT" dirty="0"/>
              <a:t> il docente neoassunto negli ambienti scolastici e nei contesti di insegnamento/apprendimento</a:t>
            </a:r>
            <a:r>
              <a:rPr lang="it-IT" altLang="it-IT" dirty="0" smtClean="0"/>
              <a:t>;</a:t>
            </a: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i</a:t>
            </a:r>
            <a:r>
              <a:rPr lang="it-IT" altLang="it-IT" b="1" dirty="0" smtClean="0"/>
              <a:t>nvita </a:t>
            </a:r>
            <a:r>
              <a:rPr lang="it-IT" altLang="it-IT" dirty="0"/>
              <a:t>il docente neoassunto all’osservazione e lo </a:t>
            </a:r>
            <a:r>
              <a:rPr lang="it-IT" altLang="it-IT" b="1" dirty="0"/>
              <a:t>supporta</a:t>
            </a:r>
            <a:r>
              <a:rPr lang="it-IT" altLang="it-IT" dirty="0"/>
              <a:t> nella riflessione sugli aspetti osservati.</a:t>
            </a:r>
          </a:p>
          <a:p>
            <a:pPr marL="0" indent="0" algn="just">
              <a:buNone/>
            </a:pPr>
            <a:endParaRPr lang="it-IT" altLang="it-IT" dirty="0"/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endParaRPr lang="it-IT" altLang="it-IT" i="1" dirty="0"/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1481249" y="439712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LE FUNZIONI DEL CONDUCTOR</a:t>
            </a:r>
            <a:endParaRPr lang="it-IT" sz="2400" b="1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75" y="729779"/>
            <a:ext cx="1267748" cy="8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448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252649" y="2105718"/>
            <a:ext cx="9601200" cy="3317875"/>
          </a:xfrm>
        </p:spPr>
        <p:txBody>
          <a:bodyPr/>
          <a:lstStyle/>
          <a:p>
            <a:pPr algn="just"/>
            <a:r>
              <a:rPr lang="it-IT" dirty="0" smtClean="0"/>
              <a:t>Nella costruzione dell’itinerario della visita, è necessario definirne le tappe, scandirne i tempi, così da rendere possibile la partecipazione ad una mattinata scolastica, </a:t>
            </a:r>
            <a:r>
              <a:rPr lang="it-IT" b="1" dirty="0" smtClean="0"/>
              <a:t>comprensiva di diversi momenti</a:t>
            </a:r>
            <a:r>
              <a:rPr lang="it-IT" dirty="0" smtClean="0"/>
              <a:t> dedicati alla conoscenza delle attività realizzate nelle classi, nei laboratori, ma anche allo scambio con i docenti, i referenti, i responsabili di progetto, i coordinatori di classe.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828" y="4159416"/>
            <a:ext cx="2332241" cy="220872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481249" y="723545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L’ITINERARIO DELLA VISITA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79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159329" y="2070766"/>
            <a:ext cx="9724980" cy="40851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Gli obiettivi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Dal monitoraggio 2018/2019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Il </a:t>
            </a:r>
            <a:r>
              <a:rPr lang="it-IT" b="1" dirty="0" err="1" smtClean="0"/>
              <a:t>visiting</a:t>
            </a:r>
            <a:r>
              <a:rPr lang="it-IT" b="1" dirty="0" smtClean="0"/>
              <a:t> </a:t>
            </a:r>
            <a:r>
              <a:rPr lang="it-IT" b="1" dirty="0" err="1" smtClean="0"/>
              <a:t>a.s.</a:t>
            </a:r>
            <a:r>
              <a:rPr lang="it-IT" b="1" dirty="0" smtClean="0"/>
              <a:t> 2019/2020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L’individuazione dei partecipanti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Organizzazione della visita di studio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La scuola «accogliente»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Il modello formativo integrato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L’itinerario della visita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Il protocollo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Il focus: cosa osservare?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/>
              <a:t>Gli strumenti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t-IT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07778" y="601132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Indice</a:t>
            </a:r>
            <a:endParaRPr lang="it-IT" sz="36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357" y="957148"/>
            <a:ext cx="1676208" cy="1573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>
            <a:off x="9570925" y="957148"/>
            <a:ext cx="129507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50" dirty="0" smtClean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</a:t>
            </a:r>
            <a:r>
              <a:rPr lang="it-IT" sz="1400" b="1" spc="50" dirty="0" smtClean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 </a:t>
            </a:r>
            <a:r>
              <a:rPr lang="it-IT" sz="1400" b="1" spc="50" dirty="0" err="1" smtClean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visiting</a:t>
            </a:r>
            <a:endParaRPr lang="it-IT" sz="1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6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20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846715" y="2225675"/>
            <a:ext cx="7886700" cy="374332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 Ferma restando l’autonomia di ogni scuola accogliente nell’individuare il personale cui affidare i compiti di «guida» e nel definire gli  ambienti da visitare, le attività oggetto di visita, è stato definito un Protocollo comune, al fine di condividere gli elementi organizzativi necessari per la </a:t>
            </a:r>
            <a:r>
              <a:rPr lang="it-IT" b="1" dirty="0" smtClean="0"/>
              <a:t>maggiore uniformità possibile</a:t>
            </a:r>
            <a:r>
              <a:rPr lang="it-IT" dirty="0" smtClean="0"/>
              <a:t> nella gestione delle azioni a livello regionale.</a:t>
            </a:r>
          </a:p>
          <a:p>
            <a:pPr algn="just"/>
            <a:r>
              <a:rPr lang="it-IT" dirty="0"/>
              <a:t> </a:t>
            </a:r>
            <a:r>
              <a:rPr lang="it-IT" dirty="0" smtClean="0"/>
              <a:t>La visita è articolata in </a:t>
            </a:r>
            <a:r>
              <a:rPr lang="it-IT" b="1" dirty="0" smtClean="0"/>
              <a:t>4 fasi.</a:t>
            </a:r>
          </a:p>
          <a:p>
            <a:endParaRPr lang="it-IT" dirty="0" smtClean="0"/>
          </a:p>
        </p:txBody>
      </p:sp>
      <p:sp>
        <p:nvSpPr>
          <p:cNvPr id="7" name="Rettangolo 6"/>
          <p:cNvSpPr/>
          <p:nvPr/>
        </p:nvSpPr>
        <p:spPr>
          <a:xfrm>
            <a:off x="825137" y="625793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IL PROTOCOLLO PER IL VISITING</a:t>
            </a:r>
            <a:endParaRPr lang="it-IT" sz="2400" b="1" dirty="0">
              <a:solidFill>
                <a:srgbClr val="0000CC"/>
              </a:solidFill>
            </a:endParaRPr>
          </a:p>
        </p:txBody>
      </p:sp>
      <p:pic>
        <p:nvPicPr>
          <p:cNvPr id="8" name="Picture 4" descr="Team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888" y="582297"/>
            <a:ext cx="1728192" cy="1318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04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9485" y="108491"/>
            <a:ext cx="11902697" cy="662552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1^  FASE  </a:t>
            </a:r>
            <a:r>
              <a:rPr lang="it-IT" b="1" dirty="0" smtClean="0">
                <a:solidFill>
                  <a:srgbClr val="002060"/>
                </a:solidFill>
              </a:rPr>
              <a:t>preparatoria 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</a:rPr>
              <a:t>Al termine </a:t>
            </a:r>
            <a:r>
              <a:rPr lang="it-IT" dirty="0" smtClean="0">
                <a:solidFill>
                  <a:schemeClr val="tx1"/>
                </a:solidFill>
              </a:rPr>
              <a:t>dell’incontro </a:t>
            </a:r>
            <a:r>
              <a:rPr lang="it-IT" dirty="0">
                <a:solidFill>
                  <a:schemeClr val="tx1"/>
                </a:solidFill>
              </a:rPr>
              <a:t>di accoglienza, la scuola polo di ambito territoriale </a:t>
            </a:r>
            <a:r>
              <a:rPr lang="it-IT" dirty="0" smtClean="0">
                <a:solidFill>
                  <a:schemeClr val="tx1"/>
                </a:solidFill>
              </a:rPr>
              <a:t>comunica </a:t>
            </a:r>
            <a:r>
              <a:rPr lang="it-IT" dirty="0">
                <a:solidFill>
                  <a:schemeClr val="tx1"/>
                </a:solidFill>
              </a:rPr>
              <a:t>i nominativi dei </a:t>
            </a:r>
            <a:r>
              <a:rPr lang="it-IT" dirty="0" smtClean="0">
                <a:solidFill>
                  <a:schemeClr val="tx1"/>
                </a:solidFill>
              </a:rPr>
              <a:t>docenti, selezionati </a:t>
            </a:r>
            <a:r>
              <a:rPr lang="it-IT" dirty="0">
                <a:solidFill>
                  <a:schemeClr val="tx1"/>
                </a:solidFill>
              </a:rPr>
              <a:t>secondo i criteri definiti nel Piano regionale, che </a:t>
            </a:r>
            <a:r>
              <a:rPr lang="it-IT" dirty="0" smtClean="0">
                <a:solidFill>
                  <a:schemeClr val="tx1"/>
                </a:solidFill>
              </a:rPr>
              <a:t>realizzeranno la visita alle scuole innovative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e illustra l’organizzazione del visiting e il protocollo attuativo.</a:t>
            </a:r>
          </a:p>
          <a:p>
            <a:r>
              <a:rPr lang="it-IT" b="1" dirty="0">
                <a:solidFill>
                  <a:srgbClr val="002060"/>
                </a:solidFill>
              </a:rPr>
              <a:t>2</a:t>
            </a:r>
            <a:r>
              <a:rPr lang="it-IT" b="1" dirty="0" smtClean="0">
                <a:solidFill>
                  <a:srgbClr val="002060"/>
                </a:solidFill>
              </a:rPr>
              <a:t>^ FASE  accoglienza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</a:rPr>
              <a:t>I docenti neoassunti, convocati in gruppi di max  8 dalla scuola innovativa  dell’ambito territoriale, </a:t>
            </a:r>
            <a:r>
              <a:rPr lang="it-IT" dirty="0" smtClean="0">
                <a:solidFill>
                  <a:schemeClr val="tx1"/>
                </a:solidFill>
              </a:rPr>
              <a:t>incontrano </a:t>
            </a:r>
            <a:r>
              <a:rPr lang="it-IT" dirty="0">
                <a:solidFill>
                  <a:schemeClr val="tx1"/>
                </a:solidFill>
              </a:rPr>
              <a:t>il docente conductor che </a:t>
            </a:r>
            <a:r>
              <a:rPr lang="it-IT" dirty="0" smtClean="0">
                <a:solidFill>
                  <a:schemeClr val="tx1"/>
                </a:solidFill>
              </a:rPr>
              <a:t>illustra </a:t>
            </a:r>
            <a:r>
              <a:rPr lang="it-IT" dirty="0">
                <a:solidFill>
                  <a:schemeClr val="tx1"/>
                </a:solidFill>
              </a:rPr>
              <a:t>gli elementi fondamentali dal punto di vista didattico e metodologico oggetto dell’esperienza sul campo </a:t>
            </a:r>
            <a:r>
              <a:rPr lang="it-IT" dirty="0" smtClean="0">
                <a:solidFill>
                  <a:schemeClr val="tx1"/>
                </a:solidFill>
              </a:rPr>
              <a:t>e consegna i documenti </a:t>
            </a:r>
            <a:r>
              <a:rPr lang="it-IT" dirty="0">
                <a:solidFill>
                  <a:schemeClr val="tx1"/>
                </a:solidFill>
              </a:rPr>
              <a:t>didattici di </a:t>
            </a:r>
            <a:r>
              <a:rPr lang="it-IT" dirty="0" smtClean="0">
                <a:solidFill>
                  <a:schemeClr val="tx1"/>
                </a:solidFill>
              </a:rPr>
              <a:t>supporto</a:t>
            </a:r>
            <a:r>
              <a:rPr lang="it-IT" dirty="0" smtClean="0"/>
              <a:t>.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3</a:t>
            </a:r>
            <a:r>
              <a:rPr lang="it-IT" b="1" dirty="0" smtClean="0">
                <a:solidFill>
                  <a:srgbClr val="002060"/>
                </a:solidFill>
              </a:rPr>
              <a:t>^ FASE percorso osservativo itinerante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I docenti neoassunti sono guidati a osservare gli ambienti della scuola ma anche  </a:t>
            </a:r>
            <a:r>
              <a:rPr lang="it-IT" dirty="0">
                <a:solidFill>
                  <a:schemeClr val="tx1"/>
                </a:solidFill>
              </a:rPr>
              <a:t>le attività </a:t>
            </a:r>
            <a:r>
              <a:rPr lang="it-IT" dirty="0" smtClean="0">
                <a:solidFill>
                  <a:schemeClr val="tx1"/>
                </a:solidFill>
              </a:rPr>
              <a:t>, le azioni, le dinamiche relazionali che si verificano, nonché le classi e i  laboratori in cui si realizzano esperienze innovative e/o  si adottano metodologie </a:t>
            </a:r>
            <a:r>
              <a:rPr lang="it-IT" dirty="0">
                <a:solidFill>
                  <a:schemeClr val="tx1"/>
                </a:solidFill>
              </a:rPr>
              <a:t>innovative. </a:t>
            </a: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4^ FASE 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rielaborazione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È </a:t>
            </a:r>
            <a:r>
              <a:rPr lang="it-IT" dirty="0">
                <a:solidFill>
                  <a:schemeClr val="tx1"/>
                </a:solidFill>
              </a:rPr>
              <a:t>opportuno che i docenti visitatori possano </a:t>
            </a:r>
            <a:r>
              <a:rPr lang="it-IT" dirty="0" smtClean="0">
                <a:solidFill>
                  <a:schemeClr val="tx1"/>
                </a:solidFill>
              </a:rPr>
              <a:t>disporre di un  ambiente e di un momento conclusivo in cui realizzare la riflessione partecipata su quanto osservato ed avviare la stesura del Report che sarà poi inserito nel portfolio e partecipato ai colleghi neoassunti nel corso dell’ultimo laboratorio in presenza.</a:t>
            </a:r>
          </a:p>
        </p:txBody>
      </p:sp>
    </p:spTree>
    <p:extLst>
      <p:ext uri="{BB962C8B-B14F-4D97-AF65-F5344CB8AC3E}">
        <p14:creationId xmlns:p14="http://schemas.microsoft.com/office/powerpoint/2010/main" val="20275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22</a:t>
            </a:fld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05854"/>
              </p:ext>
            </p:extLst>
          </p:nvPr>
        </p:nvGraphicFramePr>
        <p:xfrm>
          <a:off x="0" y="0"/>
          <a:ext cx="12192000" cy="698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630">
                  <a:extLst>
                    <a:ext uri="{9D8B030D-6E8A-4147-A177-3AD203B41FA5}">
                      <a16:colId xmlns:a16="http://schemas.microsoft.com/office/drawing/2014/main" val="1142155682"/>
                    </a:ext>
                  </a:extLst>
                </a:gridCol>
                <a:gridCol w="4981888">
                  <a:extLst>
                    <a:ext uri="{9D8B030D-6E8A-4147-A177-3AD203B41FA5}">
                      <a16:colId xmlns:a16="http://schemas.microsoft.com/office/drawing/2014/main" val="2896657768"/>
                    </a:ext>
                  </a:extLst>
                </a:gridCol>
                <a:gridCol w="5280482">
                  <a:extLst>
                    <a:ext uri="{9D8B030D-6E8A-4147-A177-3AD203B41FA5}">
                      <a16:colId xmlns:a16="http://schemas.microsoft.com/office/drawing/2014/main" val="2478916477"/>
                    </a:ext>
                  </a:extLst>
                </a:gridCol>
              </a:tblGrid>
              <a:tr h="57392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SEGMENTI</a:t>
                      </a:r>
                      <a:endParaRPr lang="it-IT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ATTIVITA’</a:t>
                      </a:r>
                      <a:endParaRPr lang="it-IT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ATTORI COINVOLTI</a:t>
                      </a:r>
                      <a:endParaRPr lang="it-IT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91339"/>
                  </a:ext>
                </a:extLst>
              </a:tr>
              <a:tr h="2100896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1 h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Accoglienza:</a:t>
                      </a:r>
                    </a:p>
                    <a:p>
                      <a:r>
                        <a:rPr lang="it-IT" sz="2000" b="1" baseline="0" dirty="0" smtClean="0"/>
                        <a:t>-  Illustrazione degli elementi fondamentali del </a:t>
                      </a:r>
                      <a:r>
                        <a:rPr lang="it-IT" sz="2000" b="1" baseline="0" dirty="0" err="1" smtClean="0"/>
                        <a:t>Ptof</a:t>
                      </a:r>
                      <a:r>
                        <a:rPr lang="it-IT" sz="2000" b="1" baseline="0" dirty="0" smtClean="0"/>
                        <a:t> e del RAV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it-IT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Presa visione del programma della giornata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it-IT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Consegna al neoassunto  di materiali informativi disponibili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smtClean="0"/>
                        <a:t>Docente neo-assunto</a:t>
                      </a:r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smtClean="0"/>
                        <a:t>Dirigente</a:t>
                      </a:r>
                      <a:r>
                        <a:rPr lang="it-IT" sz="2000" baseline="0" dirty="0" smtClean="0"/>
                        <a:t> scolastico</a:t>
                      </a:r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baseline="0" dirty="0" err="1" smtClean="0"/>
                        <a:t>Conductor</a:t>
                      </a:r>
                      <a:endParaRPr lang="it-IT" sz="2000" baseline="0" dirty="0" smtClean="0"/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baseline="0" dirty="0" smtClean="0"/>
                        <a:t>Funzioni strumentali</a:t>
                      </a:r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baseline="0" dirty="0" smtClean="0"/>
                        <a:t>Eventuali altri componenti di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33393"/>
                  </a:ext>
                </a:extLst>
              </a:tr>
              <a:tr h="2224582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2.30</a:t>
                      </a:r>
                      <a:r>
                        <a:rPr lang="it-IT" sz="2000" baseline="0" dirty="0" smtClean="0"/>
                        <a:t> h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Percorso itinerante: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it-IT" sz="2000" b="1" dirty="0" smtClean="0"/>
                        <a:t>Esperienze di didattica laboratoriale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it-IT" sz="2000" b="1" dirty="0" smtClean="0"/>
                        <a:t>Contesti educativi inclusivi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it-IT" sz="2000" b="1" dirty="0" smtClean="0"/>
                        <a:t>Esperienze di valutazione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smtClean="0"/>
                        <a:t>Docente neo-assunto</a:t>
                      </a:r>
                    </a:p>
                    <a:p>
                      <a:endParaRPr lang="it-IT" sz="2000" dirty="0" smtClean="0"/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err="1" smtClean="0"/>
                        <a:t>Conductor</a:t>
                      </a:r>
                      <a:endParaRPr lang="it-IT" sz="2000" dirty="0" smtClean="0"/>
                    </a:p>
                    <a:p>
                      <a:endParaRPr lang="it-IT" sz="2000" dirty="0" smtClean="0"/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smtClean="0"/>
                        <a:t>Docenti</a:t>
                      </a:r>
                      <a:r>
                        <a:rPr lang="it-IT" sz="2000" baseline="0" dirty="0" smtClean="0"/>
                        <a:t> impegnati in attività didattiche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65280"/>
                  </a:ext>
                </a:extLst>
              </a:tr>
              <a:tr h="1958599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1 h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Focus sull’esperienza:</a:t>
                      </a:r>
                    </a:p>
                    <a:p>
                      <a:r>
                        <a:rPr lang="it-IT" sz="2000" b="1" dirty="0" smtClean="0"/>
                        <a:t>- Rielaborazione</a:t>
                      </a:r>
                      <a:r>
                        <a:rPr lang="it-IT" sz="2000" b="1" baseline="0" dirty="0" smtClean="0"/>
                        <a:t> </a:t>
                      </a:r>
                    </a:p>
                    <a:p>
                      <a:r>
                        <a:rPr lang="it-IT" sz="2000" b="1" baseline="0" dirty="0" smtClean="0"/>
                        <a:t>- Condivisione finale</a:t>
                      </a:r>
                    </a:p>
                    <a:p>
                      <a:r>
                        <a:rPr lang="it-IT" sz="2000" b="1" baseline="0" dirty="0" smtClean="0"/>
                        <a:t>- Raccolta di elementi per la redazione del report  e di un prodotto didattico.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it-IT" sz="20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smtClean="0"/>
                        <a:t>Docente neo-assunto</a:t>
                      </a:r>
                    </a:p>
                    <a:p>
                      <a:endParaRPr lang="it-IT" sz="2000" dirty="0" smtClean="0"/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err="1" smtClean="0"/>
                        <a:t>Conductor</a:t>
                      </a:r>
                      <a:endParaRPr lang="it-IT" sz="2000" dirty="0" smtClean="0"/>
                    </a:p>
                    <a:p>
                      <a:endParaRPr lang="it-IT" sz="2000" dirty="0" smtClean="0"/>
                    </a:p>
                    <a:p>
                      <a:r>
                        <a:rPr lang="it-IT" sz="2000" dirty="0" smtClean="0">
                          <a:latin typeface="MS Reference Sans Serif" panose="020B0604030504040204" pitchFamily="34" charset="0"/>
                        </a:rPr>
                        <a:t>●</a:t>
                      </a:r>
                      <a:r>
                        <a:rPr lang="it-IT" sz="2000" dirty="0" smtClean="0"/>
                        <a:t>Dirigente scolastico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46148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2" y="1615295"/>
            <a:ext cx="1032094" cy="84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2" y="3820445"/>
            <a:ext cx="1283109" cy="83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2" y="5468814"/>
            <a:ext cx="1173124" cy="12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138516" y="1897062"/>
            <a:ext cx="4016375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1. Ambienti didattici in cui si realizzano esperienze con </a:t>
            </a:r>
            <a:r>
              <a:rPr lang="it-IT" b="1" dirty="0" smtClean="0">
                <a:solidFill>
                  <a:srgbClr val="0000FF"/>
                </a:solidFill>
              </a:rPr>
              <a:t>metodologie attive </a:t>
            </a:r>
            <a:r>
              <a:rPr lang="it-IT" dirty="0" smtClean="0"/>
              <a:t>(laboratori, attività di ricerca-azione, impiego di risorse digitali, 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r>
              <a:rPr lang="it-IT" dirty="0" smtClean="0"/>
              <a:t>).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0000FF"/>
                </a:solidFill>
              </a:rPr>
              <a:t>2. Contesti educativi inclusivi</a:t>
            </a:r>
            <a:r>
              <a:rPr lang="it-IT" dirty="0" smtClean="0"/>
              <a:t>, gruppi classe in cui siano presenti alunni con bisogni educativi speciali (esperienze di </a:t>
            </a:r>
            <a:r>
              <a:rPr lang="it-IT" dirty="0" err="1" smtClean="0"/>
              <a:t>peer</a:t>
            </a:r>
            <a:r>
              <a:rPr lang="it-IT" dirty="0" smtClean="0"/>
              <a:t> tutoring,  percorsi che coinvolgano linguaggi diversi: iconico, rappresentativo).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3. Esperienze di </a:t>
            </a:r>
            <a:r>
              <a:rPr lang="it-IT" b="1" dirty="0" smtClean="0">
                <a:solidFill>
                  <a:srgbClr val="0000FF"/>
                </a:solidFill>
              </a:rPr>
              <a:t>valutazione degli apprendimenti.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1690690"/>
            <a:ext cx="1889637" cy="1421221"/>
          </a:xfrm>
          <a:prstGeom prst="rect">
            <a:avLst/>
          </a:prstGeom>
          <a:ln w="88900">
            <a:solidFill>
              <a:srgbClr val="0000FF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48" y="4719527"/>
            <a:ext cx="1889638" cy="1464358"/>
          </a:xfrm>
          <a:prstGeom prst="rect">
            <a:avLst/>
          </a:prstGeom>
          <a:ln w="88900">
            <a:solidFill>
              <a:srgbClr val="0000FF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9" y="3179156"/>
            <a:ext cx="1889637" cy="1407592"/>
          </a:xfrm>
          <a:prstGeom prst="rect">
            <a:avLst/>
          </a:prstGeom>
          <a:ln w="88900">
            <a:solidFill>
              <a:srgbClr val="0000FF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1582891" y="528058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COSA OSSERVARE?  I 3 FOCUS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5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5032" y="1680314"/>
            <a:ext cx="97803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2400" dirty="0" smtClean="0"/>
              <a:t>ICT e supporti tecnologici innovativi, intesi non tanto come supporto alla didattica quanto come impostazione metodologica complessiva;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 metodologie e strumenti rivolti all’integrazione di alunni diversamente abili; 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approcci innovativi alla didattica, quali i laboratori, il </a:t>
            </a:r>
            <a:r>
              <a:rPr lang="it-IT" sz="2400" dirty="0" err="1" smtClean="0"/>
              <a:t>peer</a:t>
            </a:r>
            <a:r>
              <a:rPr lang="it-IT" sz="2400" dirty="0" smtClean="0"/>
              <a:t> tutoring, l’apprendimento collaborativo, la metodologia </a:t>
            </a:r>
            <a:r>
              <a:rPr lang="it-IT" sz="2400" dirty="0" err="1" smtClean="0"/>
              <a:t>flipped</a:t>
            </a:r>
            <a:r>
              <a:rPr lang="it-IT" sz="2400" dirty="0" smtClean="0"/>
              <a:t> </a:t>
            </a:r>
            <a:r>
              <a:rPr lang="it-IT" sz="2400" dirty="0" err="1" smtClean="0"/>
              <a:t>classroom</a:t>
            </a:r>
            <a:r>
              <a:rPr lang="it-IT" sz="2400" dirty="0" smtClean="0"/>
              <a:t>, il </a:t>
            </a:r>
            <a:r>
              <a:rPr lang="it-IT" sz="2400" dirty="0" err="1" smtClean="0"/>
              <a:t>learning</a:t>
            </a:r>
            <a:r>
              <a:rPr lang="it-IT" sz="2400" dirty="0" smtClean="0"/>
              <a:t> by </a:t>
            </a:r>
            <a:r>
              <a:rPr lang="it-IT" sz="2400" dirty="0" err="1" smtClean="0"/>
              <a:t>doing</a:t>
            </a:r>
            <a:r>
              <a:rPr lang="it-IT" sz="2400" dirty="0" smtClean="0"/>
              <a:t> e le piattaforme digitali per l’apprendimento di specifiche discipline, quali la matematica e l’inglese; 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l’organizzazione degli spazi che favoriscono l’apprendimento;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 la riorganizzazione della scuola in funzione della centralità dell’allievo (classi aperte, scuole “senza zaino”, </a:t>
            </a:r>
            <a:r>
              <a:rPr lang="it-IT" sz="2400" dirty="0" err="1" smtClean="0"/>
              <a:t>ecc</a:t>
            </a:r>
            <a:r>
              <a:rPr lang="it-IT" sz="2400" dirty="0" smtClean="0"/>
              <a:t>).</a:t>
            </a:r>
          </a:p>
          <a:p>
            <a:pPr marL="342900" indent="-342900">
              <a:buAutoNum type="arabicPeriod"/>
            </a:pPr>
            <a:endParaRPr lang="it-IT" sz="2400" dirty="0" smtClean="0"/>
          </a:p>
          <a:p>
            <a:pPr algn="r"/>
            <a:r>
              <a:rPr lang="it-IT" dirty="0" smtClean="0"/>
              <a:t>Da Maria Chiara </a:t>
            </a:r>
            <a:r>
              <a:rPr lang="it-IT" dirty="0" err="1" smtClean="0"/>
              <a:t>Pettenati</a:t>
            </a:r>
            <a:r>
              <a:rPr lang="it-IT" dirty="0" smtClean="0"/>
              <a:t>, Giancarlo Cerini, Davide D’Amico </a:t>
            </a:r>
          </a:p>
          <a:p>
            <a:pPr algn="r"/>
            <a:r>
              <a:rPr lang="it-IT" dirty="0" smtClean="0"/>
              <a:t>Lezioni apprese dall’anno pilota della sperimentazione Anno di Formazione e Prova 2017/2018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582891" y="350814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SU COSA SI CONCENTRA L’ATTENZIONE DEI VISITATORI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25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20485" y="1534887"/>
            <a:ext cx="10825843" cy="47135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algn="just"/>
            <a:r>
              <a:rPr lang="it-IT" dirty="0" smtClean="0"/>
              <a:t> Il </a:t>
            </a:r>
            <a:r>
              <a:rPr lang="it-IT" b="1" dirty="0" smtClean="0"/>
              <a:t>Dirigente della sede di servizio </a:t>
            </a:r>
            <a:r>
              <a:rPr lang="it-IT" dirty="0" smtClean="0"/>
              <a:t>rilascia una </a:t>
            </a:r>
            <a:r>
              <a:rPr lang="it-IT" b="1" dirty="0"/>
              <a:t>specifica autorizzazione </a:t>
            </a:r>
            <a:r>
              <a:rPr lang="it-IT" dirty="0"/>
              <a:t>all’uscita </a:t>
            </a:r>
            <a:r>
              <a:rPr lang="it-IT" dirty="0" smtClean="0"/>
              <a:t>(una </a:t>
            </a:r>
            <a:r>
              <a:rPr lang="it-IT" dirty="0"/>
              <a:t>validazione della richiesta), </a:t>
            </a:r>
            <a:r>
              <a:rPr lang="it-IT" dirty="0" smtClean="0"/>
              <a:t>anche per </a:t>
            </a:r>
            <a:r>
              <a:rPr lang="it-IT" dirty="0"/>
              <a:t>verificare la coerenza tra il piano </a:t>
            </a:r>
            <a:r>
              <a:rPr lang="it-IT" dirty="0" smtClean="0"/>
              <a:t>della visita </a:t>
            </a:r>
            <a:r>
              <a:rPr lang="it-IT" dirty="0"/>
              <a:t>e il patto </a:t>
            </a:r>
            <a:r>
              <a:rPr lang="it-IT" dirty="0" smtClean="0"/>
              <a:t>per lo sviluppo formativo che </a:t>
            </a:r>
            <a:r>
              <a:rPr lang="it-IT" dirty="0"/>
              <a:t>il docente neoassunto </a:t>
            </a:r>
            <a:r>
              <a:rPr lang="it-IT" dirty="0" smtClean="0"/>
              <a:t>ha opportunamente sottoscritto.</a:t>
            </a:r>
          </a:p>
          <a:p>
            <a:pPr algn="just"/>
            <a:r>
              <a:rPr lang="it-IT" dirty="0"/>
              <a:t> Se il </a:t>
            </a:r>
            <a:r>
              <a:rPr lang="it-IT" dirty="0" err="1"/>
              <a:t>visiting</a:t>
            </a:r>
            <a:r>
              <a:rPr lang="it-IT" dirty="0"/>
              <a:t> non è svolto presso il polo formativo, il </a:t>
            </a:r>
            <a:r>
              <a:rPr lang="it-IT" b="1" dirty="0"/>
              <a:t>Dirigente scolastico del polo formativo</a:t>
            </a:r>
            <a:r>
              <a:rPr lang="it-IT" dirty="0"/>
              <a:t> stipula apposita </a:t>
            </a:r>
            <a:r>
              <a:rPr lang="it-IT" b="1" dirty="0">
                <a:hlinkClick r:id="rId2" action="ppaction://hlinkfile"/>
              </a:rPr>
              <a:t>convenzione</a:t>
            </a:r>
            <a:r>
              <a:rPr lang="it-IT" dirty="0"/>
              <a:t> con la scuola </a:t>
            </a:r>
            <a:r>
              <a:rPr lang="it-IT" dirty="0" smtClean="0"/>
              <a:t>ospitante.</a:t>
            </a:r>
          </a:p>
          <a:p>
            <a:pPr algn="just"/>
            <a:r>
              <a:rPr lang="it-IT" dirty="0" smtClean="0"/>
              <a:t>I </a:t>
            </a:r>
            <a:r>
              <a:rPr lang="it-IT" b="1" dirty="0" smtClean="0"/>
              <a:t>Dirigente scolastico della scuola ospitante </a:t>
            </a:r>
            <a:r>
              <a:rPr lang="it-IT" dirty="0" smtClean="0"/>
              <a:t>rilascia apposita </a:t>
            </a:r>
            <a:r>
              <a:rPr lang="it-IT" b="1" dirty="0" smtClean="0">
                <a:hlinkClick r:id="rId3" action="ppaction://hlinkfile"/>
              </a:rPr>
              <a:t>attestazione</a:t>
            </a:r>
            <a:r>
              <a:rPr lang="it-IT" dirty="0" smtClean="0"/>
              <a:t> al termine delle attività svolte.</a:t>
            </a:r>
          </a:p>
          <a:p>
            <a:pPr algn="just"/>
            <a:r>
              <a:rPr lang="it-IT" dirty="0" smtClean="0"/>
              <a:t>Il </a:t>
            </a:r>
            <a:r>
              <a:rPr lang="it-IT" b="1" dirty="0" smtClean="0"/>
              <a:t>Docente neo-assunto </a:t>
            </a:r>
            <a:r>
              <a:rPr lang="it-IT" dirty="0" smtClean="0"/>
              <a:t>predispone un </a:t>
            </a:r>
            <a:r>
              <a:rPr lang="it-IT" b="1" dirty="0" smtClean="0">
                <a:hlinkClick r:id="rId4" action="ppaction://hlinkfile"/>
              </a:rPr>
              <a:t>report</a:t>
            </a:r>
            <a:r>
              <a:rPr lang="it-IT" dirty="0" smtClean="0">
                <a:hlinkClick r:id="rId4" action="ppaction://hlinkfile"/>
              </a:rPr>
              <a:t> </a:t>
            </a:r>
            <a:r>
              <a:rPr lang="it-IT" dirty="0" smtClean="0"/>
              <a:t>sull’attività svolta che sarà partecipato e reso disponibile ai colleghi nel corso dell’ultimo laboratorio in presenza.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481249" y="581473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GLI STRUMENTI</a:t>
            </a:r>
            <a:endParaRPr lang="it-IT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6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3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5136969" y="562666"/>
            <a:ext cx="609600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algn="just"/>
            <a:r>
              <a:rPr lang="it-IT" sz="2400" dirty="0"/>
              <a:t>Il MIUR, con </a:t>
            </a:r>
            <a:r>
              <a:rPr lang="it-IT" sz="2400" b="1" dirty="0"/>
              <a:t>nota </a:t>
            </a:r>
            <a:r>
              <a:rPr lang="it-IT" sz="2400" b="1" dirty="0" err="1"/>
              <a:t>prot</a:t>
            </a:r>
            <a:r>
              <a:rPr lang="it-IT" sz="2400" b="1" dirty="0"/>
              <a:t>. 39533 del 04.09.2019</a:t>
            </a:r>
            <a:r>
              <a:rPr lang="it-IT" sz="2400" dirty="0"/>
              <a:t>, nel fornire le indicazioni sull’articolazione del percorso formativo da realizzare </a:t>
            </a:r>
            <a:r>
              <a:rPr lang="it-IT" sz="2400" dirty="0" err="1"/>
              <a:t>nell’a.s.</a:t>
            </a:r>
            <a:r>
              <a:rPr lang="it-IT" sz="2400" dirty="0"/>
              <a:t> 2019/2020, ha riproposto il </a:t>
            </a:r>
            <a:r>
              <a:rPr lang="it-IT" sz="2400" b="1" dirty="0" err="1" smtClean="0"/>
              <a:t>visiting</a:t>
            </a:r>
            <a:r>
              <a:rPr lang="it-IT" sz="2400" b="1" dirty="0" smtClean="0"/>
              <a:t>.</a:t>
            </a:r>
          </a:p>
          <a:p>
            <a:pPr algn="just"/>
            <a:endParaRPr lang="it-IT" sz="24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57200" y="3575957"/>
            <a:ext cx="6341654" cy="28795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 Il </a:t>
            </a:r>
            <a:r>
              <a:rPr lang="it-IT" dirty="0" err="1"/>
              <a:t>visiting</a:t>
            </a:r>
            <a:r>
              <a:rPr lang="it-IT" dirty="0"/>
              <a:t> offre la possibilità di dedicare una parte del monte-ore delle attività in presenza a visite di studio da parte dei docenti neoassunti a scuole in cui si realizzano </a:t>
            </a:r>
            <a:r>
              <a:rPr lang="it-IT" b="1" dirty="0"/>
              <a:t>esempi di buone pratiche e progetti di innovazione didattica ed organizzativa</a:t>
            </a:r>
            <a:r>
              <a:rPr lang="it-IT" dirty="0"/>
              <a:t>, in grado di stimolare un processo di ricerca e di miglioramento continui.</a:t>
            </a:r>
          </a:p>
          <a:p>
            <a:pPr algn="just"/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54" y="3973543"/>
            <a:ext cx="4412344" cy="24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3" y="816304"/>
            <a:ext cx="4290604" cy="250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12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" name="Picture 5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39" y="1936955"/>
            <a:ext cx="1428750" cy="15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514639" y="3645957"/>
            <a:ext cx="1657350" cy="15485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IT" dirty="0"/>
          </a:p>
          <a:p>
            <a:r>
              <a:rPr lang="it-IT" altLang="it-IT" sz="2400" b="1" dirty="0"/>
              <a:t>Obiettivo 1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" y="1961536"/>
            <a:ext cx="6789174" cy="2905433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000" r="-67000"/>
            </a:stretch>
          </a:blipFill>
          <a:ln w="73025">
            <a:solidFill>
              <a:srgbClr val="FFC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2" descr="http://www.mileschool.it/wp-content/uploads/2015/07/01_Classroom_Scuola_bilingue_di_Milano_0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676711"/>
            <a:ext cx="6658544" cy="2181290"/>
          </a:xfrm>
          <a:prstGeom prst="rect">
            <a:avLst/>
          </a:prstGeom>
          <a:noFill/>
          <a:ln w="698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nuela\Desktop\immag\0412.jpg"/>
          <p:cNvPicPr>
            <a:picLocks noChangeAspect="1" noChangeArrowheads="1"/>
          </p:cNvPicPr>
          <p:nvPr/>
        </p:nvPicPr>
        <p:blipFill>
          <a:blip r:embed="rId7" cstate="print"/>
          <a:srcRect l="8179" t="31758" r="23386" b="44624"/>
          <a:stretch>
            <a:fillRect/>
          </a:stretch>
        </p:blipFill>
        <p:spPr bwMode="auto">
          <a:xfrm>
            <a:off x="1" y="1"/>
            <a:ext cx="6789173" cy="2109019"/>
          </a:xfrm>
          <a:prstGeom prst="rect">
            <a:avLst/>
          </a:prstGeom>
          <a:noFill/>
          <a:ln w="69850">
            <a:solidFill>
              <a:srgbClr val="FFC000"/>
            </a:solidFill>
          </a:ln>
        </p:spPr>
      </p:pic>
      <p:sp>
        <p:nvSpPr>
          <p:cNvPr id="13" name="Segnaposto contenuto 2"/>
          <p:cNvSpPr txBox="1">
            <a:spLocks/>
          </p:cNvSpPr>
          <p:nvPr/>
        </p:nvSpPr>
        <p:spPr>
          <a:xfrm>
            <a:off x="-58994" y="2130406"/>
            <a:ext cx="6907162" cy="256769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altLang="it-IT" sz="2400" dirty="0" smtClean="0"/>
          </a:p>
          <a:p>
            <a:pPr algn="just"/>
            <a:r>
              <a:rPr lang="it-IT" sz="2400" dirty="0" smtClean="0"/>
              <a:t>Favorire </a:t>
            </a:r>
            <a:r>
              <a:rPr lang="it-IT" sz="2400" dirty="0"/>
              <a:t>l’osservazione in </a:t>
            </a:r>
            <a:r>
              <a:rPr lang="it-IT" sz="2400" b="1" dirty="0"/>
              <a:t>contesti reali </a:t>
            </a:r>
            <a:r>
              <a:rPr lang="it-IT" sz="2400" dirty="0"/>
              <a:t>e arricchire le esperienze professionali del docente neoassunto, in linea con le </a:t>
            </a:r>
            <a:r>
              <a:rPr lang="it-IT" sz="2400" b="1" dirty="0"/>
              <a:t>innovazioni metodologico – didattiche </a:t>
            </a:r>
            <a:r>
              <a:rPr lang="it-IT" sz="2400" dirty="0"/>
              <a:t>e le trasformazioni culturali, tecnologiche in atto.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87488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it-IT" sz="3600" b="1" dirty="0">
                <a:solidFill>
                  <a:srgbClr val="0000FF"/>
                </a:solidFill>
                <a:latin typeface="Arial Narrow" panose="020B0606020202030204" pitchFamily="34" charset="0"/>
              </a:rPr>
              <a:t>Gli obiettivi</a:t>
            </a:r>
          </a:p>
        </p:txBody>
      </p:sp>
    </p:spTree>
    <p:extLst>
      <p:ext uri="{BB962C8B-B14F-4D97-AF65-F5344CB8AC3E}">
        <p14:creationId xmlns:p14="http://schemas.microsoft.com/office/powerpoint/2010/main" val="178673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65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498600" y="1727201"/>
            <a:ext cx="1657350" cy="15485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IT" dirty="0"/>
          </a:p>
          <a:p>
            <a:r>
              <a:rPr lang="it-IT" altLang="it-IT" sz="2400" b="1" dirty="0"/>
              <a:t>Obiettivo 2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981200" y="2752726"/>
            <a:ext cx="8229600" cy="3052763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altLang="it-IT" dirty="0"/>
          </a:p>
          <a:p>
            <a:pPr algn="just"/>
            <a:r>
              <a:rPr lang="it-IT" altLang="it-IT" dirty="0"/>
              <a:t> Superare lo smarrimento dei docenti neo-assunti, soprattutto se privi di pregresse esperienze di insegnamento, promuovendo il </a:t>
            </a:r>
            <a:r>
              <a:rPr lang="it-IT" altLang="it-IT" b="1" dirty="0"/>
              <a:t>confronto</a:t>
            </a:r>
            <a:r>
              <a:rPr lang="it-IT" altLang="it-IT" dirty="0"/>
              <a:t> e offrendo loro un’attenzione particolare per </a:t>
            </a:r>
            <a:r>
              <a:rPr lang="it-IT" altLang="it-IT" b="1" dirty="0"/>
              <a:t>supportarne la motivazione.</a:t>
            </a:r>
          </a:p>
        </p:txBody>
      </p:sp>
    </p:spTree>
    <p:extLst>
      <p:ext uri="{BB962C8B-B14F-4D97-AF65-F5344CB8AC3E}">
        <p14:creationId xmlns:p14="http://schemas.microsoft.com/office/powerpoint/2010/main" val="93351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240">
            <a:off x="7927767" y="536064"/>
            <a:ext cx="3676405" cy="1996304"/>
          </a:xfrm>
          <a:prstGeom prst="rect">
            <a:avLst/>
          </a:prstGeom>
        </p:spPr>
      </p:pic>
      <p:pic>
        <p:nvPicPr>
          <p:cNvPr id="9" name="Immagine 8" descr="im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38470">
            <a:off x="7785017" y="4113944"/>
            <a:ext cx="3968284" cy="20724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2526">
            <a:off x="561585" y="531738"/>
            <a:ext cx="3901254" cy="21184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461">
            <a:off x="764121" y="4419063"/>
            <a:ext cx="3315813" cy="1811969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1981200" y="2983707"/>
            <a:ext cx="8229600" cy="11525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altLang="it-IT" dirty="0"/>
              <a:t>Proporre esperienze </a:t>
            </a:r>
            <a:r>
              <a:rPr lang="it-IT" altLang="it-IT" b="1" dirty="0"/>
              <a:t>riproducibili,</a:t>
            </a:r>
            <a:r>
              <a:rPr lang="it-IT" altLang="it-IT" dirty="0"/>
              <a:t> con </a:t>
            </a:r>
            <a:r>
              <a:rPr lang="it-IT" altLang="it-IT" b="1" dirty="0"/>
              <a:t>attenzione all’ordine e al grado d’istruzione </a:t>
            </a:r>
            <a:r>
              <a:rPr lang="it-IT" altLang="it-IT" dirty="0"/>
              <a:t>del docente neo-assunto per la sua </a:t>
            </a:r>
            <a:r>
              <a:rPr lang="it-IT" altLang="it-IT" b="1" dirty="0"/>
              <a:t>crescita professionale e il miglioramento</a:t>
            </a:r>
            <a:r>
              <a:rPr lang="it-IT" altLang="it-IT" dirty="0"/>
              <a:t>.</a:t>
            </a:r>
          </a:p>
        </p:txBody>
      </p:sp>
      <p:pic>
        <p:nvPicPr>
          <p:cNvPr id="13" name="Picture 2" descr="Immagine correlat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5699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5174226" y="2362661"/>
            <a:ext cx="1843548" cy="3567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b="1" dirty="0"/>
              <a:t>Obiettivo 3</a:t>
            </a:r>
          </a:p>
        </p:txBody>
      </p:sp>
    </p:spTree>
    <p:extLst>
      <p:ext uri="{BB962C8B-B14F-4D97-AF65-F5344CB8AC3E}">
        <p14:creationId xmlns:p14="http://schemas.microsoft.com/office/powerpoint/2010/main" val="167509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24000" y="1"/>
            <a:ext cx="9144000" cy="123152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DAL </a:t>
            </a:r>
            <a:r>
              <a:rPr lang="it-IT" sz="2400" b="1" dirty="0">
                <a:solidFill>
                  <a:srgbClr val="0000CC"/>
                </a:solidFill>
              </a:rPr>
              <a:t>MONITORAGGIO </a:t>
            </a:r>
            <a:r>
              <a:rPr lang="it-IT" sz="2400" b="1" dirty="0" smtClean="0">
                <a:solidFill>
                  <a:srgbClr val="0000CC"/>
                </a:solidFill>
              </a:rPr>
              <a:t>2018/2019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96000" y="1418507"/>
            <a:ext cx="5529943" cy="39358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Le attività proposte sono state reali </a:t>
            </a:r>
            <a:r>
              <a:rPr lang="it-IT" sz="2000" b="1" dirty="0"/>
              <a:t>occasioni </a:t>
            </a:r>
            <a:r>
              <a:rPr lang="it-IT" sz="2000" b="1" dirty="0" smtClean="0"/>
              <a:t>per assistere </a:t>
            </a:r>
            <a:r>
              <a:rPr lang="it-IT" sz="2000" b="1" dirty="0"/>
              <a:t>a lezioni innovative</a:t>
            </a:r>
            <a:r>
              <a:rPr lang="it-IT" sz="2000" dirty="0"/>
              <a:t>.</a:t>
            </a:r>
          </a:p>
          <a:p>
            <a:pPr algn="just"/>
            <a:r>
              <a:rPr lang="it-IT" sz="2000" dirty="0"/>
              <a:t>La maggior parte degli incontri sono avvenuti in aule in cui si svolgeva un’attività didattica e in cui gli alunni interagivano con i docenti in </a:t>
            </a:r>
            <a:r>
              <a:rPr lang="it-IT" sz="2000" b="1" dirty="0"/>
              <a:t>modi alternativi alle classiche lezioni</a:t>
            </a:r>
            <a:r>
              <a:rPr lang="it-IT" sz="2000" dirty="0"/>
              <a:t>, con l’uso di strumenti digitali e la condivisione di rubriche valutative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b="1" dirty="0"/>
              <a:t>L’88</a:t>
            </a:r>
            <a:r>
              <a:rPr lang="it-IT" sz="2000" b="1" dirty="0" smtClean="0"/>
              <a:t>% </a:t>
            </a:r>
            <a:r>
              <a:rPr lang="it-IT" sz="2000" dirty="0" smtClean="0"/>
              <a:t>dei partecipanti al </a:t>
            </a:r>
            <a:r>
              <a:rPr lang="it-IT" sz="2000" dirty="0" err="1" smtClean="0"/>
              <a:t>visiting</a:t>
            </a:r>
            <a:r>
              <a:rPr lang="it-IT" sz="2000" dirty="0" smtClean="0"/>
              <a:t> ha apprezzato soprattutto la </a:t>
            </a:r>
            <a:r>
              <a:rPr lang="it-IT" sz="2000" b="1" dirty="0" smtClean="0"/>
              <a:t>cura </a:t>
            </a:r>
            <a:r>
              <a:rPr lang="it-IT" sz="2000" dirty="0" smtClean="0"/>
              <a:t>con la quale sono state preparate attività didattiche oggetto di osservazione e ha valutato </a:t>
            </a:r>
            <a:r>
              <a:rPr lang="it-IT" sz="2000" b="1" dirty="0" smtClean="0"/>
              <a:t>molto interessante </a:t>
            </a:r>
            <a:r>
              <a:rPr lang="it-IT" sz="2000" dirty="0" smtClean="0"/>
              <a:t>l’iniziativa formativa</a:t>
            </a:r>
            <a:r>
              <a:rPr lang="it-IT" sz="1800" dirty="0" smtClean="0"/>
              <a:t>.</a:t>
            </a:r>
            <a:endParaRPr lang="it-IT" sz="1400" dirty="0">
              <a:solidFill>
                <a:srgbClr val="002060"/>
              </a:solidFill>
            </a:endParaRPr>
          </a:p>
          <a:p>
            <a:pPr algn="just"/>
            <a:endParaRPr lang="it-IT" sz="1400" dirty="0"/>
          </a:p>
        </p:txBody>
      </p:sp>
      <p:graphicFrame>
        <p:nvGraphicFramePr>
          <p:cNvPr id="8" name="Diagramma 7"/>
          <p:cNvGraphicFramePr/>
          <p:nvPr>
            <p:extLst/>
          </p:nvPr>
        </p:nvGraphicFramePr>
        <p:xfrm>
          <a:off x="1619535" y="2466282"/>
          <a:ext cx="4738048" cy="127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2741"/>
            <a:ext cx="1947861" cy="1231533"/>
          </a:xfrm>
          <a:prstGeom prst="rect">
            <a:avLst/>
          </a:prstGeom>
          <a:noFill/>
          <a:ln w="9525">
            <a:solidFill>
              <a:srgbClr val="F4FC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/>
          <a:srcRect l="15154" t="8613" r="19573" b="20323"/>
          <a:stretch/>
        </p:blipFill>
        <p:spPr>
          <a:xfrm>
            <a:off x="1927922" y="2564860"/>
            <a:ext cx="1140017" cy="1016772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6747133" y="5354403"/>
            <a:ext cx="4489258" cy="10382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2000" dirty="0">
              <a:solidFill>
                <a:srgbClr val="002060"/>
              </a:solidFill>
            </a:endParaRPr>
          </a:p>
          <a:p>
            <a:pPr algn="just"/>
            <a:r>
              <a:rPr lang="it-IT" sz="2000" dirty="0"/>
              <a:t>Rendere </a:t>
            </a:r>
            <a:r>
              <a:rPr lang="it-IT" sz="2000" b="1" dirty="0"/>
              <a:t>strutturale the </a:t>
            </a:r>
            <a:r>
              <a:rPr lang="it-IT" sz="2000" b="1" dirty="0" err="1"/>
              <a:t>visiting</a:t>
            </a:r>
            <a:r>
              <a:rPr lang="it-IT" sz="2000" b="1" dirty="0"/>
              <a:t>.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442127135"/>
              </p:ext>
            </p:extLst>
          </p:nvPr>
        </p:nvGraphicFramePr>
        <p:xfrm>
          <a:off x="1619534" y="5209587"/>
          <a:ext cx="4977209" cy="127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9062" y="5400917"/>
            <a:ext cx="888876" cy="8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07" y="495760"/>
            <a:ext cx="8077354" cy="584604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062357" y="4734347"/>
            <a:ext cx="52579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</a:t>
            </a:r>
          </a:p>
          <a:p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«ESITI MONITORAGGIO»</a:t>
            </a:r>
          </a:p>
          <a:p>
            <a:r>
              <a:rPr lang="it-IT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a.s.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2018/2019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I.S. Torrente di Casoria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2" y="507212"/>
            <a:ext cx="7728155" cy="582358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062357" y="4734347"/>
            <a:ext cx="52579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</a:t>
            </a:r>
          </a:p>
          <a:p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«ESITI MONITORAGGIO»</a:t>
            </a:r>
          </a:p>
          <a:p>
            <a:r>
              <a:rPr lang="it-IT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a.s.</a:t>
            </a: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2018/2019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I.S. Torrente di Casoria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9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</TotalTime>
  <Words>1791</Words>
  <Application>Microsoft Office PowerPoint</Application>
  <PresentationFormat>Widescreen</PresentationFormat>
  <Paragraphs>206</Paragraphs>
  <Slides>25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Garamond</vt:lpstr>
      <vt:lpstr>MS Reference Sans Serif</vt:lpstr>
      <vt:lpstr>Palatino Linotype</vt:lpstr>
      <vt:lpstr>Times New Roman</vt:lpstr>
      <vt:lpstr>Verdana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44</cp:revision>
  <dcterms:created xsi:type="dcterms:W3CDTF">2020-01-01T15:34:02Z</dcterms:created>
  <dcterms:modified xsi:type="dcterms:W3CDTF">2020-01-09T06:30:06Z</dcterms:modified>
</cp:coreProperties>
</file>