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9" r:id="rId3"/>
    <p:sldId id="263" r:id="rId4"/>
    <p:sldId id="266" r:id="rId5"/>
    <p:sldId id="282" r:id="rId6"/>
    <p:sldId id="270" r:id="rId7"/>
    <p:sldId id="271" r:id="rId8"/>
    <p:sldId id="314" r:id="rId9"/>
    <p:sldId id="272" r:id="rId10"/>
    <p:sldId id="273" r:id="rId11"/>
    <p:sldId id="274" r:id="rId12"/>
    <p:sldId id="275" r:id="rId13"/>
    <p:sldId id="276" r:id="rId14"/>
    <p:sldId id="328" r:id="rId15"/>
    <p:sldId id="329" r:id="rId16"/>
    <p:sldId id="330" r:id="rId17"/>
    <p:sldId id="331" r:id="rId18"/>
    <p:sldId id="332" r:id="rId19"/>
    <p:sldId id="333" r:id="rId20"/>
    <p:sldId id="296" r:id="rId21"/>
    <p:sldId id="293" r:id="rId22"/>
    <p:sldId id="278" r:id="rId23"/>
    <p:sldId id="285" r:id="rId24"/>
    <p:sldId id="286" r:id="rId25"/>
    <p:sldId id="288" r:id="rId26"/>
    <p:sldId id="316" r:id="rId27"/>
    <p:sldId id="313" r:id="rId28"/>
    <p:sldId id="289" r:id="rId29"/>
    <p:sldId id="290" r:id="rId30"/>
    <p:sldId id="287" r:id="rId31"/>
    <p:sldId id="291" r:id="rId32"/>
    <p:sldId id="292" r:id="rId33"/>
    <p:sldId id="297" r:id="rId34"/>
    <p:sldId id="298" r:id="rId35"/>
    <p:sldId id="299" r:id="rId36"/>
    <p:sldId id="300" r:id="rId37"/>
    <p:sldId id="301" r:id="rId38"/>
    <p:sldId id="302" r:id="rId39"/>
    <p:sldId id="303" r:id="rId40"/>
    <p:sldId id="304" r:id="rId41"/>
    <p:sldId id="306" r:id="rId42"/>
    <p:sldId id="307" r:id="rId43"/>
    <p:sldId id="308" r:id="rId44"/>
    <p:sldId id="309" r:id="rId45"/>
    <p:sldId id="305" r:id="rId46"/>
    <p:sldId id="321" r:id="rId47"/>
    <p:sldId id="322" r:id="rId48"/>
    <p:sldId id="323" r:id="rId49"/>
    <p:sldId id="326"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3399"/>
    <a:srgbClr val="0033CC"/>
    <a:srgbClr val="33CCCC"/>
    <a:srgbClr val="FF00FF"/>
    <a:srgbClr val="FF6699"/>
    <a:srgbClr val="A50021"/>
    <a:srgbClr val="33CC33"/>
    <a:srgbClr val="3399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4995" autoAdjust="0"/>
    <p:restoredTop sz="94660"/>
  </p:normalViewPr>
  <p:slideViewPr>
    <p:cSldViewPr snapToGrid="0">
      <p:cViewPr varScale="1">
        <p:scale>
          <a:sx n="103" d="100"/>
          <a:sy n="103" d="100"/>
        </p:scale>
        <p:origin x="114" y="3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16B349C-2510-4354-8730-499536B79B2B}" type="datetimeFigureOut">
              <a:rPr lang="it-IT" smtClean="0"/>
              <a:pPr/>
              <a:t>03/01/2022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C1CB540-CF9D-4851-8AC8-CC50A91A5939}" type="slidenum">
              <a:rPr lang="it-IT" smtClean="0"/>
              <a:pPr/>
              <a:t>‹N›</a:t>
            </a:fld>
            <a:endParaRPr lang="it-IT"/>
          </a:p>
        </p:txBody>
      </p:sp>
    </p:spTree>
    <p:extLst>
      <p:ext uri="{BB962C8B-B14F-4D97-AF65-F5344CB8AC3E}">
        <p14:creationId xmlns:p14="http://schemas.microsoft.com/office/powerpoint/2010/main" val="2908479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16B349C-2510-4354-8730-499536B79B2B}" type="datetimeFigureOut">
              <a:rPr lang="it-IT" smtClean="0"/>
              <a:pPr/>
              <a:t>03/01/2022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C1CB540-CF9D-4851-8AC8-CC50A91A5939}" type="slidenum">
              <a:rPr lang="it-IT" smtClean="0"/>
              <a:pPr/>
              <a:t>‹N›</a:t>
            </a:fld>
            <a:endParaRPr lang="it-IT"/>
          </a:p>
        </p:txBody>
      </p:sp>
    </p:spTree>
    <p:extLst>
      <p:ext uri="{BB962C8B-B14F-4D97-AF65-F5344CB8AC3E}">
        <p14:creationId xmlns:p14="http://schemas.microsoft.com/office/powerpoint/2010/main" val="3961084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16B349C-2510-4354-8730-499536B79B2B}" type="datetimeFigureOut">
              <a:rPr lang="it-IT" smtClean="0"/>
              <a:pPr/>
              <a:t>03/01/2022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C1CB540-CF9D-4851-8AC8-CC50A91A5939}" type="slidenum">
              <a:rPr lang="it-IT" smtClean="0"/>
              <a:pPr/>
              <a:t>‹N›</a:t>
            </a:fld>
            <a:endParaRPr lang="it-IT"/>
          </a:p>
        </p:txBody>
      </p:sp>
    </p:spTree>
    <p:extLst>
      <p:ext uri="{BB962C8B-B14F-4D97-AF65-F5344CB8AC3E}">
        <p14:creationId xmlns:p14="http://schemas.microsoft.com/office/powerpoint/2010/main" val="2093946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16B349C-2510-4354-8730-499536B79B2B}" type="datetimeFigureOut">
              <a:rPr lang="it-IT" smtClean="0"/>
              <a:pPr/>
              <a:t>03/01/2022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C1CB540-CF9D-4851-8AC8-CC50A91A5939}" type="slidenum">
              <a:rPr lang="it-IT" smtClean="0"/>
              <a:pPr/>
              <a:t>‹N›</a:t>
            </a:fld>
            <a:endParaRPr lang="it-IT"/>
          </a:p>
        </p:txBody>
      </p:sp>
    </p:spTree>
    <p:extLst>
      <p:ext uri="{BB962C8B-B14F-4D97-AF65-F5344CB8AC3E}">
        <p14:creationId xmlns:p14="http://schemas.microsoft.com/office/powerpoint/2010/main" val="426281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16B349C-2510-4354-8730-499536B79B2B}" type="datetimeFigureOut">
              <a:rPr lang="it-IT" smtClean="0"/>
              <a:pPr/>
              <a:t>03/01/2022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C1CB540-CF9D-4851-8AC8-CC50A91A5939}" type="slidenum">
              <a:rPr lang="it-IT" smtClean="0"/>
              <a:pPr/>
              <a:t>‹N›</a:t>
            </a:fld>
            <a:endParaRPr lang="it-IT"/>
          </a:p>
        </p:txBody>
      </p:sp>
    </p:spTree>
    <p:extLst>
      <p:ext uri="{BB962C8B-B14F-4D97-AF65-F5344CB8AC3E}">
        <p14:creationId xmlns:p14="http://schemas.microsoft.com/office/powerpoint/2010/main" val="692692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216B349C-2510-4354-8730-499536B79B2B}" type="datetimeFigureOut">
              <a:rPr lang="it-IT" smtClean="0"/>
              <a:pPr/>
              <a:t>03/01/2022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C1CB540-CF9D-4851-8AC8-CC50A91A5939}" type="slidenum">
              <a:rPr lang="it-IT" smtClean="0"/>
              <a:pPr/>
              <a:t>‹N›</a:t>
            </a:fld>
            <a:endParaRPr lang="it-IT"/>
          </a:p>
        </p:txBody>
      </p:sp>
    </p:spTree>
    <p:extLst>
      <p:ext uri="{BB962C8B-B14F-4D97-AF65-F5344CB8AC3E}">
        <p14:creationId xmlns:p14="http://schemas.microsoft.com/office/powerpoint/2010/main" val="1475267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216B349C-2510-4354-8730-499536B79B2B}" type="datetimeFigureOut">
              <a:rPr lang="it-IT" smtClean="0"/>
              <a:pPr/>
              <a:t>03/01/2022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C1CB540-CF9D-4851-8AC8-CC50A91A5939}" type="slidenum">
              <a:rPr lang="it-IT" smtClean="0"/>
              <a:pPr/>
              <a:t>‹N›</a:t>
            </a:fld>
            <a:endParaRPr lang="it-IT"/>
          </a:p>
        </p:txBody>
      </p:sp>
    </p:spTree>
    <p:extLst>
      <p:ext uri="{BB962C8B-B14F-4D97-AF65-F5344CB8AC3E}">
        <p14:creationId xmlns:p14="http://schemas.microsoft.com/office/powerpoint/2010/main" val="1156382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216B349C-2510-4354-8730-499536B79B2B}" type="datetimeFigureOut">
              <a:rPr lang="it-IT" smtClean="0"/>
              <a:pPr/>
              <a:t>03/01/2022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C1CB540-CF9D-4851-8AC8-CC50A91A5939}" type="slidenum">
              <a:rPr lang="it-IT" smtClean="0"/>
              <a:pPr/>
              <a:t>‹N›</a:t>
            </a:fld>
            <a:endParaRPr lang="it-IT"/>
          </a:p>
        </p:txBody>
      </p:sp>
    </p:spTree>
    <p:extLst>
      <p:ext uri="{BB962C8B-B14F-4D97-AF65-F5344CB8AC3E}">
        <p14:creationId xmlns:p14="http://schemas.microsoft.com/office/powerpoint/2010/main" val="4051904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6B349C-2510-4354-8730-499536B79B2B}" type="datetimeFigureOut">
              <a:rPr lang="it-IT" smtClean="0"/>
              <a:pPr/>
              <a:t>03/01/2022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8C1CB540-CF9D-4851-8AC8-CC50A91A5939}" type="slidenum">
              <a:rPr lang="it-IT" smtClean="0"/>
              <a:pPr/>
              <a:t>‹N›</a:t>
            </a:fld>
            <a:endParaRPr lang="it-IT"/>
          </a:p>
        </p:txBody>
      </p:sp>
    </p:spTree>
    <p:extLst>
      <p:ext uri="{BB962C8B-B14F-4D97-AF65-F5344CB8AC3E}">
        <p14:creationId xmlns:p14="http://schemas.microsoft.com/office/powerpoint/2010/main" val="3001969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16B349C-2510-4354-8730-499536B79B2B}" type="datetimeFigureOut">
              <a:rPr lang="it-IT" smtClean="0"/>
              <a:pPr/>
              <a:t>03/01/2022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C1CB540-CF9D-4851-8AC8-CC50A91A5939}" type="slidenum">
              <a:rPr lang="it-IT" smtClean="0"/>
              <a:pPr/>
              <a:t>‹N›</a:t>
            </a:fld>
            <a:endParaRPr lang="it-IT"/>
          </a:p>
        </p:txBody>
      </p:sp>
    </p:spTree>
    <p:extLst>
      <p:ext uri="{BB962C8B-B14F-4D97-AF65-F5344CB8AC3E}">
        <p14:creationId xmlns:p14="http://schemas.microsoft.com/office/powerpoint/2010/main" val="1321996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16B349C-2510-4354-8730-499536B79B2B}" type="datetimeFigureOut">
              <a:rPr lang="it-IT" smtClean="0"/>
              <a:pPr/>
              <a:t>03/01/2022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C1CB540-CF9D-4851-8AC8-CC50A91A5939}" type="slidenum">
              <a:rPr lang="it-IT" smtClean="0"/>
              <a:pPr/>
              <a:t>‹N›</a:t>
            </a:fld>
            <a:endParaRPr lang="it-IT"/>
          </a:p>
        </p:txBody>
      </p:sp>
    </p:spTree>
    <p:extLst>
      <p:ext uri="{BB962C8B-B14F-4D97-AF65-F5344CB8AC3E}">
        <p14:creationId xmlns:p14="http://schemas.microsoft.com/office/powerpoint/2010/main" val="3622127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6B349C-2510-4354-8730-499536B79B2B}" type="datetimeFigureOut">
              <a:rPr lang="it-IT" smtClean="0"/>
              <a:pPr/>
              <a:t>03/01/2022</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1CB540-CF9D-4851-8AC8-CC50A91A5939}" type="slidenum">
              <a:rPr lang="it-IT" smtClean="0"/>
              <a:pPr/>
              <a:t>‹N›</a:t>
            </a:fld>
            <a:endParaRPr lang="it-IT"/>
          </a:p>
        </p:txBody>
      </p:sp>
    </p:spTree>
    <p:extLst>
      <p:ext uri="{BB962C8B-B14F-4D97-AF65-F5344CB8AC3E}">
        <p14:creationId xmlns:p14="http://schemas.microsoft.com/office/powerpoint/2010/main" val="2454465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www.volontariatoggi.info/terzo-settore-e-digitalizzazione-solo-il-23-dei-rispondenti-indica-come-il-suo-ente-incorpori-il-digitale-in-tutto-cio-che-realizza/" TargetMode="External"/><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www.architetturaecosostenibile.it/" TargetMode="External"/><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cenatiblog.blogspot.com/2019/05/esempi-di-siti-web-its-mobilita.html" TargetMode="External"/><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6.png"/><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boell.de/en/2016/11/30/plan-better-world-g20-and-2030-agenda-sustainable-development" TargetMode="External"/><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8.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4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2.png"/><Relationship Id="rId7"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23.png"/><Relationship Id="rId4" Type="http://schemas.openxmlformats.org/officeDocument/2006/relationships/image" Target="../media/image11.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www.retescuolalavoro.it/etichette/formazione" TargetMode="External"/><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www.istitutocapialbi.edu.it/index.php/chi-siamo/eletti-consigli-di-classe-2020-2021.html" TargetMode="External"/><Relationship Id="rId2" Type="http://schemas.openxmlformats.org/officeDocument/2006/relationships/image" Target="../media/image25.png"/><Relationship Id="rId1" Type="http://schemas.openxmlformats.org/officeDocument/2006/relationships/slideLayout" Target="../slideLayouts/slideLayout8.xml"/><Relationship Id="rId5" Type="http://schemas.openxmlformats.org/officeDocument/2006/relationships/hyperlink" Target="http://www.retescuolalavoro.it/etichette/formazione" TargetMode="Externa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blog.libero.it/joiyce/9445068.html" TargetMode="External"/><Relationship Id="rId2" Type="http://schemas.openxmlformats.org/officeDocument/2006/relationships/image" Target="../media/image2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CB3753A-9B32-4593-BADF-2257122E77A1}"/>
              </a:ext>
            </a:extLst>
          </p:cNvPr>
          <p:cNvSpPr>
            <a:spLocks noGrp="1"/>
          </p:cNvSpPr>
          <p:nvPr>
            <p:ph idx="1"/>
          </p:nvPr>
        </p:nvSpPr>
        <p:spPr>
          <a:xfrm>
            <a:off x="5220132" y="1162909"/>
            <a:ext cx="6172200" cy="4873625"/>
          </a:xfrm>
        </p:spPr>
        <p:txBody>
          <a:bodyPr>
            <a:normAutofit fontScale="92500"/>
          </a:bodyPr>
          <a:lstStyle/>
          <a:p>
            <a:pPr marL="0" indent="0" algn="just">
              <a:buNone/>
            </a:pPr>
            <a:r>
              <a:rPr lang="it-IT" sz="5200" b="1" dirty="0">
                <a:solidFill>
                  <a:schemeClr val="accent6"/>
                </a:solidFill>
              </a:rPr>
              <a:t>"E’ il tempo di abitare il mondo in un modo nuovo … perché un mondo nuovo non c’è"</a:t>
            </a:r>
          </a:p>
          <a:p>
            <a:pPr marL="0" indent="0">
              <a:buNone/>
            </a:pPr>
            <a:endParaRPr lang="it-IT" dirty="0"/>
          </a:p>
          <a:p>
            <a:pPr algn="just"/>
            <a:r>
              <a:rPr lang="it-IT" dirty="0">
                <a:solidFill>
                  <a:schemeClr val="accent6"/>
                </a:solidFill>
              </a:rPr>
              <a:t>Ri</a:t>
            </a:r>
            <a:r>
              <a:rPr lang="it-IT" dirty="0"/>
              <a:t>generazione Scuola: </a:t>
            </a:r>
            <a:r>
              <a:rPr lang="it-IT" b="1" dirty="0">
                <a:solidFill>
                  <a:schemeClr val="accent6"/>
                </a:solidFill>
              </a:rPr>
              <a:t>una nuova filosofia per i PCTO del Liceo Fermi</a:t>
            </a:r>
          </a:p>
        </p:txBody>
      </p:sp>
      <p:pic>
        <p:nvPicPr>
          <p:cNvPr id="1026" name="Picture 2">
            <a:extLst>
              <a:ext uri="{FF2B5EF4-FFF2-40B4-BE49-F238E27FC236}">
                <a16:creationId xmlns:a16="http://schemas.microsoft.com/office/drawing/2014/main" id="{16FCD1A9-2CD5-42EC-BD34-03DA9F8717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858" y="1406690"/>
            <a:ext cx="3969187" cy="3960000"/>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984861" y="267045"/>
            <a:ext cx="10440120" cy="584775"/>
          </a:xfrm>
          <a:prstGeom prst="rect">
            <a:avLst/>
          </a:prstGeom>
          <a:noFill/>
        </p:spPr>
        <p:txBody>
          <a:bodyPr wrap="square" rtlCol="0">
            <a:spAutoFit/>
          </a:bodyPr>
          <a:lstStyle/>
          <a:p>
            <a:r>
              <a:rPr lang="it-IT" sz="3200" dirty="0">
                <a:solidFill>
                  <a:schemeClr val="accent1">
                    <a:lumMod val="75000"/>
                  </a:schemeClr>
                </a:solidFill>
              </a:rPr>
              <a:t>PRESENTAZIONE PERCORSI PCTO 2021-2022 – CLASSI III - </a:t>
            </a:r>
            <a:r>
              <a:rPr lang="it-IT" sz="3200" dirty="0" err="1">
                <a:solidFill>
                  <a:schemeClr val="accent1">
                    <a:lumMod val="75000"/>
                  </a:schemeClr>
                </a:solidFill>
              </a:rPr>
              <a:t>IV</a:t>
            </a:r>
            <a:endParaRPr lang="it-IT" sz="3200" dirty="0">
              <a:solidFill>
                <a:schemeClr val="accent1">
                  <a:lumMod val="75000"/>
                </a:schemeClr>
              </a:solidFill>
            </a:endParaRPr>
          </a:p>
        </p:txBody>
      </p:sp>
    </p:spTree>
    <p:extLst>
      <p:ext uri="{BB962C8B-B14F-4D97-AF65-F5344CB8AC3E}">
        <p14:creationId xmlns:p14="http://schemas.microsoft.com/office/powerpoint/2010/main" val="39929137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EDBAA7-0160-4109-813F-F8DCB5356705}"/>
              </a:ext>
            </a:extLst>
          </p:cNvPr>
          <p:cNvSpPr>
            <a:spLocks noGrp="1"/>
          </p:cNvSpPr>
          <p:nvPr>
            <p:ph type="title"/>
          </p:nvPr>
        </p:nvSpPr>
        <p:spPr>
          <a:xfrm>
            <a:off x="738190" y="775842"/>
            <a:ext cx="3932237" cy="598055"/>
          </a:xfrm>
        </p:spPr>
        <p:txBody>
          <a:bodyPr/>
          <a:lstStyle/>
          <a:p>
            <a:pPr algn="ctr"/>
            <a:r>
              <a:rPr lang="it-IT" b="1" dirty="0">
                <a:solidFill>
                  <a:srgbClr val="00B0F0"/>
                </a:solidFill>
                <a:latin typeface="Comic Sans MS" panose="030F0702030302020204" pitchFamily="66" charset="0"/>
                <a:ea typeface="+mn-ea"/>
                <a:cs typeface="+mn-cs"/>
              </a:rPr>
              <a:t>CLASSI TERZE</a:t>
            </a:r>
            <a:endParaRPr lang="it-IT" b="1" dirty="0">
              <a:solidFill>
                <a:srgbClr val="00B0F0"/>
              </a:solidFill>
            </a:endParaRPr>
          </a:p>
        </p:txBody>
      </p:sp>
      <p:sp>
        <p:nvSpPr>
          <p:cNvPr id="3" name="Segnaposto contenuto 2">
            <a:extLst>
              <a:ext uri="{FF2B5EF4-FFF2-40B4-BE49-F238E27FC236}">
                <a16:creationId xmlns:a16="http://schemas.microsoft.com/office/drawing/2014/main" id="{C7FEBDB1-8169-4D8E-8AB2-52A6FDD09920}"/>
              </a:ext>
            </a:extLst>
          </p:cNvPr>
          <p:cNvSpPr>
            <a:spLocks noGrp="1"/>
          </p:cNvSpPr>
          <p:nvPr>
            <p:ph idx="1"/>
          </p:nvPr>
        </p:nvSpPr>
        <p:spPr>
          <a:xfrm>
            <a:off x="5164715" y="950482"/>
            <a:ext cx="6172200" cy="3649224"/>
          </a:xfrm>
        </p:spPr>
        <p:txBody>
          <a:bodyPr>
            <a:normAutofit/>
          </a:bodyPr>
          <a:lstStyle/>
          <a:p>
            <a:pPr marL="0" indent="0" algn="just">
              <a:buNone/>
            </a:pPr>
            <a:r>
              <a:rPr lang="it-IT" sz="2400" dirty="0"/>
              <a:t>ESPERIENZA FORMATIVA N. 2 - ORE: 45</a:t>
            </a:r>
          </a:p>
          <a:p>
            <a:pPr marL="0" indent="0" algn="just">
              <a:buNone/>
            </a:pPr>
            <a:r>
              <a:rPr lang="it-IT" sz="2800" dirty="0">
                <a:solidFill>
                  <a:schemeClr val="accent5"/>
                </a:solidFill>
              </a:rPr>
              <a:t>Digitalizzazione e sicurezza informatica</a:t>
            </a:r>
          </a:p>
          <a:p>
            <a:pPr marL="0" indent="0" algn="just">
              <a:buNone/>
            </a:pPr>
            <a:r>
              <a:rPr lang="it-IT" sz="2500" dirty="0"/>
              <a:t>Descrivere il processo dei servizi ICT della Pubblica Amministrazione attualmente incentivato dai fondi europei, nonché la sicurezza informatica dei dati attraverso un’analisi giuridico-economica, tecnica e scientifica.</a:t>
            </a:r>
          </a:p>
        </p:txBody>
      </p:sp>
      <p:pic>
        <p:nvPicPr>
          <p:cNvPr id="6" name="Immagine 5">
            <a:extLst>
              <a:ext uri="{FF2B5EF4-FFF2-40B4-BE49-F238E27FC236}">
                <a16:creationId xmlns:a16="http://schemas.microsoft.com/office/drawing/2014/main" id="{5D0AFAA8-607D-4F06-B602-6CB016E43A1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24658" y="1567470"/>
            <a:ext cx="3573451" cy="2979545"/>
          </a:xfrm>
          <a:prstGeom prst="rect">
            <a:avLst/>
          </a:prstGeom>
        </p:spPr>
      </p:pic>
    </p:spTree>
    <p:extLst>
      <p:ext uri="{BB962C8B-B14F-4D97-AF65-F5344CB8AC3E}">
        <p14:creationId xmlns:p14="http://schemas.microsoft.com/office/powerpoint/2010/main" val="108341245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48B916-1C54-4458-8340-0A43444855A5}"/>
              </a:ext>
            </a:extLst>
          </p:cNvPr>
          <p:cNvSpPr>
            <a:spLocks noGrp="1"/>
          </p:cNvSpPr>
          <p:nvPr>
            <p:ph type="title"/>
          </p:nvPr>
        </p:nvSpPr>
        <p:spPr>
          <a:xfrm>
            <a:off x="679600" y="503380"/>
            <a:ext cx="3932237" cy="920750"/>
          </a:xfrm>
        </p:spPr>
        <p:txBody>
          <a:bodyPr/>
          <a:lstStyle/>
          <a:p>
            <a:pPr algn="ctr"/>
            <a:r>
              <a:rPr lang="it-IT" b="1" dirty="0">
                <a:solidFill>
                  <a:srgbClr val="FF0000"/>
                </a:solidFill>
                <a:latin typeface="Comic Sans MS" panose="030F0702030302020204" pitchFamily="66" charset="0"/>
              </a:rPr>
              <a:t>CLASSI TERZE</a:t>
            </a:r>
          </a:p>
        </p:txBody>
      </p:sp>
      <p:sp>
        <p:nvSpPr>
          <p:cNvPr id="3" name="Segnaposto contenuto 2">
            <a:extLst>
              <a:ext uri="{FF2B5EF4-FFF2-40B4-BE49-F238E27FC236}">
                <a16:creationId xmlns:a16="http://schemas.microsoft.com/office/drawing/2014/main" id="{36FF1F67-CC6C-4610-A2FF-AB62A265A183}"/>
              </a:ext>
            </a:extLst>
          </p:cNvPr>
          <p:cNvSpPr>
            <a:spLocks noGrp="1"/>
          </p:cNvSpPr>
          <p:nvPr>
            <p:ph idx="1"/>
          </p:nvPr>
        </p:nvSpPr>
        <p:spPr>
          <a:xfrm>
            <a:off x="5183188" y="987426"/>
            <a:ext cx="6408448" cy="3760066"/>
          </a:xfrm>
        </p:spPr>
        <p:txBody>
          <a:bodyPr>
            <a:normAutofit/>
          </a:bodyPr>
          <a:lstStyle/>
          <a:p>
            <a:pPr marL="0" indent="0" algn="just">
              <a:buNone/>
            </a:pPr>
            <a:r>
              <a:rPr lang="it-IT" sz="2500" dirty="0"/>
              <a:t>ESPERIENZA FORMATIVA N. 3 - ORE: 45</a:t>
            </a:r>
          </a:p>
          <a:p>
            <a:pPr marL="0" indent="0" algn="just">
              <a:buNone/>
            </a:pPr>
            <a:r>
              <a:rPr lang="it-IT" sz="2500" dirty="0">
                <a:solidFill>
                  <a:srgbClr val="FF0000"/>
                </a:solidFill>
              </a:rPr>
              <a:t>Efficienza energetica e riqualificazione degli edifici</a:t>
            </a:r>
          </a:p>
          <a:p>
            <a:pPr marL="0" indent="0" algn="just">
              <a:buNone/>
            </a:pPr>
            <a:r>
              <a:rPr lang="it-IT" sz="2500" dirty="0"/>
              <a:t>Descrivere la riqualificazione energetica dei fabbricati sia sotto il profilo giuridico-economico che ingegneristico e scientifico. Saranno presi in considerazione gli incentivi previsti nel PNRR nonché gli interventi programmati per ridurre ed efficientare i consumi energetici</a:t>
            </a:r>
          </a:p>
        </p:txBody>
      </p:sp>
      <p:pic>
        <p:nvPicPr>
          <p:cNvPr id="6" name="Immagine 5">
            <a:extLst>
              <a:ext uri="{FF2B5EF4-FFF2-40B4-BE49-F238E27FC236}">
                <a16:creationId xmlns:a16="http://schemas.microsoft.com/office/drawing/2014/main" id="{E4BA6977-EA21-43E6-B0A0-707AD53CC2C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8654" y="1774826"/>
            <a:ext cx="4112897" cy="2307647"/>
          </a:xfrm>
          <a:prstGeom prst="rect">
            <a:avLst/>
          </a:prstGeom>
        </p:spPr>
      </p:pic>
    </p:spTree>
    <p:extLst>
      <p:ext uri="{BB962C8B-B14F-4D97-AF65-F5344CB8AC3E}">
        <p14:creationId xmlns:p14="http://schemas.microsoft.com/office/powerpoint/2010/main" val="154841848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33B9E9-454E-4978-A1F5-0D282F9C1CD2}"/>
              </a:ext>
            </a:extLst>
          </p:cNvPr>
          <p:cNvSpPr>
            <a:spLocks noGrp="1"/>
          </p:cNvSpPr>
          <p:nvPr>
            <p:ph type="title"/>
          </p:nvPr>
        </p:nvSpPr>
        <p:spPr>
          <a:xfrm>
            <a:off x="839788" y="457200"/>
            <a:ext cx="3932237" cy="752475"/>
          </a:xfrm>
        </p:spPr>
        <p:txBody>
          <a:bodyPr/>
          <a:lstStyle/>
          <a:p>
            <a:pPr algn="ctr"/>
            <a:r>
              <a:rPr lang="it-IT" b="1" dirty="0">
                <a:solidFill>
                  <a:schemeClr val="accent6">
                    <a:lumMod val="75000"/>
                  </a:schemeClr>
                </a:solidFill>
                <a:latin typeface="Comic Sans MS" panose="030F0702030302020204" pitchFamily="66" charset="0"/>
              </a:rPr>
              <a:t>CLASSI TERZE</a:t>
            </a:r>
          </a:p>
        </p:txBody>
      </p:sp>
      <p:sp>
        <p:nvSpPr>
          <p:cNvPr id="3" name="Segnaposto contenuto 2">
            <a:extLst>
              <a:ext uri="{FF2B5EF4-FFF2-40B4-BE49-F238E27FC236}">
                <a16:creationId xmlns:a16="http://schemas.microsoft.com/office/drawing/2014/main" id="{9F30C7A6-C25C-465F-978D-9FB3AB0B3B0D}"/>
              </a:ext>
            </a:extLst>
          </p:cNvPr>
          <p:cNvSpPr>
            <a:spLocks noGrp="1"/>
          </p:cNvSpPr>
          <p:nvPr>
            <p:ph idx="1"/>
          </p:nvPr>
        </p:nvSpPr>
        <p:spPr>
          <a:xfrm>
            <a:off x="5183187" y="987426"/>
            <a:ext cx="6537757" cy="4628284"/>
          </a:xfrm>
        </p:spPr>
        <p:txBody>
          <a:bodyPr>
            <a:normAutofit/>
          </a:bodyPr>
          <a:lstStyle/>
          <a:p>
            <a:pPr marL="0" indent="0" algn="just">
              <a:buNone/>
            </a:pPr>
            <a:r>
              <a:rPr lang="it-IT" sz="2500" dirty="0"/>
              <a:t>ESPERIENZA FORMATIVA N. 4 - ORE: 45</a:t>
            </a:r>
          </a:p>
          <a:p>
            <a:pPr marL="0" indent="0" algn="just">
              <a:buNone/>
            </a:pPr>
            <a:r>
              <a:rPr lang="it-IT" sz="2800" dirty="0">
                <a:solidFill>
                  <a:schemeClr val="accent6">
                    <a:lumMod val="75000"/>
                  </a:schemeClr>
                </a:solidFill>
              </a:rPr>
              <a:t>Energie rinnovabili e mobilità sostenibile</a:t>
            </a:r>
          </a:p>
          <a:p>
            <a:pPr marL="0" indent="0" algn="just">
              <a:buNone/>
            </a:pPr>
            <a:r>
              <a:rPr lang="it-IT" sz="2800" dirty="0"/>
              <a:t>Analisi economica e tecnico-scientifica della produzione delle energie rinnovabili e loro impiego nel settore dei trasporti. Le politiche di Coesione territoriale dell’Unione europea per incentivare la produzione di energie rinnovabili, nonché l’acquisto di veicoli ecologici pubblici e privati, e la promozione di comportamenti sostenibili nella mobilità quotidiana.</a:t>
            </a:r>
          </a:p>
        </p:txBody>
      </p:sp>
      <p:pic>
        <p:nvPicPr>
          <p:cNvPr id="6" name="Immagine 5">
            <a:extLst>
              <a:ext uri="{FF2B5EF4-FFF2-40B4-BE49-F238E27FC236}">
                <a16:creationId xmlns:a16="http://schemas.microsoft.com/office/drawing/2014/main" id="{C4E66133-00AB-4B60-A174-D9E8248D58A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95275" y="1733550"/>
            <a:ext cx="4705350" cy="3709665"/>
          </a:xfrm>
          <a:prstGeom prst="rect">
            <a:avLst/>
          </a:prstGeom>
        </p:spPr>
      </p:pic>
    </p:spTree>
    <p:extLst>
      <p:ext uri="{BB962C8B-B14F-4D97-AF65-F5344CB8AC3E}">
        <p14:creationId xmlns:p14="http://schemas.microsoft.com/office/powerpoint/2010/main" val="186002115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CFC1EC-030D-4ADB-ABB8-7A1F3988AE7C}"/>
              </a:ext>
            </a:extLst>
          </p:cNvPr>
          <p:cNvSpPr>
            <a:spLocks noGrp="1"/>
          </p:cNvSpPr>
          <p:nvPr>
            <p:ph type="title"/>
          </p:nvPr>
        </p:nvSpPr>
        <p:spPr>
          <a:xfrm>
            <a:off x="839788" y="457200"/>
            <a:ext cx="3932237" cy="752475"/>
          </a:xfrm>
        </p:spPr>
        <p:txBody>
          <a:bodyPr/>
          <a:lstStyle/>
          <a:p>
            <a:pPr algn="ctr"/>
            <a:r>
              <a:rPr lang="it-IT" dirty="0">
                <a:solidFill>
                  <a:srgbClr val="FF6699"/>
                </a:solidFill>
                <a:latin typeface="Comic Sans MS" panose="030F0702030302020204" pitchFamily="66" charset="0"/>
              </a:rPr>
              <a:t>CLASSI TERZE</a:t>
            </a:r>
            <a:endParaRPr lang="it-IT" dirty="0">
              <a:solidFill>
                <a:srgbClr val="FF66FF"/>
              </a:solidFill>
              <a:latin typeface="Comic Sans MS" panose="030F0702030302020204" pitchFamily="66" charset="0"/>
            </a:endParaRPr>
          </a:p>
        </p:txBody>
      </p:sp>
      <p:sp>
        <p:nvSpPr>
          <p:cNvPr id="3" name="Segnaposto contenuto 2">
            <a:extLst>
              <a:ext uri="{FF2B5EF4-FFF2-40B4-BE49-F238E27FC236}">
                <a16:creationId xmlns:a16="http://schemas.microsoft.com/office/drawing/2014/main" id="{91997161-99F9-4B57-9A72-C283AB847AA2}"/>
              </a:ext>
            </a:extLst>
          </p:cNvPr>
          <p:cNvSpPr>
            <a:spLocks noGrp="1"/>
          </p:cNvSpPr>
          <p:nvPr>
            <p:ph idx="1"/>
          </p:nvPr>
        </p:nvSpPr>
        <p:spPr>
          <a:xfrm>
            <a:off x="5183188" y="987425"/>
            <a:ext cx="6445394" cy="4970030"/>
          </a:xfrm>
        </p:spPr>
        <p:txBody>
          <a:bodyPr>
            <a:normAutofit/>
          </a:bodyPr>
          <a:lstStyle/>
          <a:p>
            <a:pPr marL="0" indent="0">
              <a:buNone/>
            </a:pPr>
            <a:r>
              <a:rPr lang="it-IT" sz="2400" dirty="0"/>
              <a:t>ESPERIENZA FORMATIVA N. 5</a:t>
            </a:r>
          </a:p>
          <a:p>
            <a:pPr marL="0" indent="0">
              <a:buNone/>
            </a:pPr>
            <a:r>
              <a:rPr lang="it-IT" sz="2400" dirty="0"/>
              <a:t>ORE 40</a:t>
            </a:r>
          </a:p>
          <a:p>
            <a:pPr marL="0" indent="0">
              <a:buNone/>
            </a:pPr>
            <a:r>
              <a:rPr lang="it-IT" dirty="0">
                <a:solidFill>
                  <a:srgbClr val="FF6699"/>
                </a:solidFill>
                <a:ea typeface="+mj-ea"/>
                <a:cs typeface="+mj-cs"/>
              </a:rPr>
              <a:t>Connessioni Made in </a:t>
            </a:r>
            <a:r>
              <a:rPr lang="it-IT" dirty="0" err="1">
                <a:solidFill>
                  <a:srgbClr val="FF6699"/>
                </a:solidFill>
                <a:ea typeface="+mj-ea"/>
                <a:cs typeface="+mj-cs"/>
              </a:rPr>
              <a:t>Italy</a:t>
            </a:r>
            <a:endParaRPr lang="it-IT" dirty="0">
              <a:solidFill>
                <a:srgbClr val="FF6699"/>
              </a:solidFill>
              <a:ea typeface="+mj-ea"/>
              <a:cs typeface="+mj-cs"/>
            </a:endParaRPr>
          </a:p>
          <a:p>
            <a:pPr marL="0" indent="0">
              <a:buNone/>
            </a:pPr>
            <a:r>
              <a:rPr lang="it-IT" dirty="0">
                <a:solidFill>
                  <a:srgbClr val="FF6699"/>
                </a:solidFill>
                <a:ea typeface="+mj-ea"/>
                <a:cs typeface="+mj-cs"/>
              </a:rPr>
              <a:t>Classi: 3 G – 3 L – 3CS </a:t>
            </a:r>
          </a:p>
          <a:p>
            <a:pPr marL="0" indent="0" algn="just">
              <a:buNone/>
            </a:pPr>
            <a:r>
              <a:rPr lang="it-IT" sz="2000" dirty="0">
                <a:effectLst/>
                <a:ea typeface="Times New Roman" panose="02020603050405020304" pitchFamily="18" charset="0"/>
              </a:rPr>
              <a:t>Lo scopo del progetto è allenare gli studenti a sviluppare le competenze trasversali indispensabili per entrare a far parte del mercato del lavoro (public </a:t>
            </a:r>
            <a:r>
              <a:rPr lang="it-IT" sz="2000" dirty="0" err="1">
                <a:effectLst/>
                <a:ea typeface="Times New Roman" panose="02020603050405020304" pitchFamily="18" charset="0"/>
              </a:rPr>
              <a:t>speaking</a:t>
            </a:r>
            <a:r>
              <a:rPr lang="it-IT" sz="2000" dirty="0">
                <a:effectLst/>
                <a:ea typeface="Times New Roman" panose="02020603050405020304" pitchFamily="18" charset="0"/>
              </a:rPr>
              <a:t>, pensiero critico, lavoro di gruppo, creatività…), inoltre promuove la creatività, lo studio autonomo, l’auto-organizzazione, le capacità di valutazione e autovalutazione, contribuisce all’acquisizione di conoscenze specifiche “sul campo” quali: elementi di economia aziendale, di strutture organizzative, di conoscenza del territorio, approfondimenti sulla sostenibilità</a:t>
            </a:r>
            <a:r>
              <a:rPr lang="it-IT" sz="2000" dirty="0">
                <a:effectLst/>
                <a:latin typeface="Comic Sans MS" panose="030F0702030302020204" pitchFamily="66" charset="0"/>
                <a:ea typeface="Times New Roman" panose="02020603050405020304" pitchFamily="18" charset="0"/>
              </a:rPr>
              <a:t>.</a:t>
            </a:r>
            <a:endParaRPr lang="it-IT" sz="2000" dirty="0">
              <a:latin typeface="Comic Sans MS" panose="030F0702030302020204" pitchFamily="66" charset="0"/>
            </a:endParaRPr>
          </a:p>
        </p:txBody>
      </p:sp>
      <p:pic>
        <p:nvPicPr>
          <p:cNvPr id="5" name="Immagine 4">
            <a:extLst>
              <a:ext uri="{FF2B5EF4-FFF2-40B4-BE49-F238E27FC236}">
                <a16:creationId xmlns:a16="http://schemas.microsoft.com/office/drawing/2014/main" id="{0C6DBCF7-62F5-403B-8A3D-8D6B260082C5}"/>
              </a:ext>
            </a:extLst>
          </p:cNvPr>
          <p:cNvPicPr>
            <a:picLocks noChangeAspect="1"/>
          </p:cNvPicPr>
          <p:nvPr/>
        </p:nvPicPr>
        <p:blipFill>
          <a:blip r:embed="rId2" cstate="print"/>
          <a:stretch>
            <a:fillRect/>
          </a:stretch>
        </p:blipFill>
        <p:spPr>
          <a:xfrm>
            <a:off x="1162049" y="1381126"/>
            <a:ext cx="3124201" cy="1704974"/>
          </a:xfrm>
          <a:prstGeom prst="rect">
            <a:avLst/>
          </a:prstGeom>
        </p:spPr>
      </p:pic>
      <p:pic>
        <p:nvPicPr>
          <p:cNvPr id="7" name="Immagine 6">
            <a:extLst>
              <a:ext uri="{FF2B5EF4-FFF2-40B4-BE49-F238E27FC236}">
                <a16:creationId xmlns:a16="http://schemas.microsoft.com/office/drawing/2014/main" id="{6983B1AD-5608-4A26-8F5E-12E14477E432}"/>
              </a:ext>
            </a:extLst>
          </p:cNvPr>
          <p:cNvPicPr>
            <a:picLocks noChangeAspect="1"/>
          </p:cNvPicPr>
          <p:nvPr/>
        </p:nvPicPr>
        <p:blipFill>
          <a:blip r:embed="rId3"/>
          <a:stretch>
            <a:fillRect/>
          </a:stretch>
        </p:blipFill>
        <p:spPr>
          <a:xfrm>
            <a:off x="1283855" y="4913746"/>
            <a:ext cx="2595418" cy="1633394"/>
          </a:xfrm>
          <a:prstGeom prst="rect">
            <a:avLst/>
          </a:prstGeom>
        </p:spPr>
      </p:pic>
      <p:pic>
        <p:nvPicPr>
          <p:cNvPr id="8" name="Immagine 7">
            <a:extLst>
              <a:ext uri="{FF2B5EF4-FFF2-40B4-BE49-F238E27FC236}">
                <a16:creationId xmlns:a16="http://schemas.microsoft.com/office/drawing/2014/main" id="{29FD9F40-9CE6-4DD9-9CC8-A77FBFDC548B}"/>
              </a:ext>
            </a:extLst>
          </p:cNvPr>
          <p:cNvPicPr>
            <a:picLocks noChangeAspect="1"/>
          </p:cNvPicPr>
          <p:nvPr/>
        </p:nvPicPr>
        <p:blipFill>
          <a:blip r:embed="rId4"/>
          <a:stretch>
            <a:fillRect/>
          </a:stretch>
        </p:blipFill>
        <p:spPr>
          <a:xfrm>
            <a:off x="1209169" y="3390901"/>
            <a:ext cx="2688576" cy="1387374"/>
          </a:xfrm>
          <a:prstGeom prst="rect">
            <a:avLst/>
          </a:prstGeom>
        </p:spPr>
      </p:pic>
    </p:spTree>
    <p:extLst>
      <p:ext uri="{BB962C8B-B14F-4D97-AF65-F5344CB8AC3E}">
        <p14:creationId xmlns:p14="http://schemas.microsoft.com/office/powerpoint/2010/main" val="163688391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112A86A-6C66-4B14-9F5D-1516C56D39A4}"/>
              </a:ext>
            </a:extLst>
          </p:cNvPr>
          <p:cNvSpPr>
            <a:spLocks noGrp="1"/>
          </p:cNvSpPr>
          <p:nvPr>
            <p:ph idx="1"/>
          </p:nvPr>
        </p:nvSpPr>
        <p:spPr>
          <a:xfrm>
            <a:off x="2476933" y="1024371"/>
            <a:ext cx="6172200" cy="3621520"/>
          </a:xfrm>
        </p:spPr>
        <p:txBody>
          <a:bodyPr>
            <a:normAutofit lnSpcReduction="10000"/>
          </a:bodyPr>
          <a:lstStyle/>
          <a:p>
            <a:pPr marL="0" indent="0" algn="ctr">
              <a:buNone/>
            </a:pPr>
            <a:r>
              <a:rPr lang="it-IT" b="1" dirty="0">
                <a:solidFill>
                  <a:srgbClr val="003399"/>
                </a:solidFill>
                <a:latin typeface="Comic Sans MS" panose="030F0702030302020204" pitchFamily="66" charset="0"/>
              </a:rPr>
              <a:t>CLASSI TERZE</a:t>
            </a:r>
          </a:p>
          <a:p>
            <a:pPr marL="0" indent="0" algn="ctr">
              <a:buNone/>
            </a:pPr>
            <a:r>
              <a:rPr lang="it-IT" sz="2000" b="1" dirty="0">
                <a:solidFill>
                  <a:srgbClr val="C00000"/>
                </a:solidFill>
                <a:latin typeface="Comic Sans MS" panose="030F0702030302020204" pitchFamily="66" charset="0"/>
              </a:rPr>
              <a:t>CAMBRIDGE ASSESSMENT</a:t>
            </a:r>
          </a:p>
          <a:p>
            <a:pPr marL="0" indent="0" algn="ctr">
              <a:buNone/>
            </a:pPr>
            <a:r>
              <a:rPr lang="it-IT" sz="2000" b="1" dirty="0">
                <a:solidFill>
                  <a:srgbClr val="C00000"/>
                </a:solidFill>
                <a:latin typeface="Comic Sans MS" panose="030F0702030302020204" pitchFamily="66" charset="0"/>
              </a:rPr>
              <a:t>INTERNATIONAL EDUCATION</a:t>
            </a:r>
          </a:p>
          <a:p>
            <a:pPr marL="0" indent="0" algn="ctr">
              <a:buNone/>
            </a:pPr>
            <a:r>
              <a:rPr lang="it-IT" sz="2000" b="1" dirty="0">
                <a:solidFill>
                  <a:srgbClr val="C00000"/>
                </a:solidFill>
                <a:latin typeface="Comic Sans MS" panose="030F0702030302020204" pitchFamily="66" charset="0"/>
              </a:rPr>
              <a:t>3 A – 3 B</a:t>
            </a:r>
          </a:p>
          <a:p>
            <a:pPr marL="0" indent="0" algn="ctr">
              <a:buNone/>
            </a:pPr>
            <a:endParaRPr lang="it-IT" sz="2000" b="1" dirty="0">
              <a:solidFill>
                <a:srgbClr val="C00000"/>
              </a:solidFill>
              <a:latin typeface="Comic Sans MS" panose="030F0702030302020204" pitchFamily="66" charset="0"/>
            </a:endParaRPr>
          </a:p>
          <a:p>
            <a:pPr marL="342900" indent="-342900" algn="just">
              <a:buAutoNum type="arabicPeriod"/>
            </a:pPr>
            <a:r>
              <a:rPr lang="it-IT" dirty="0">
                <a:latin typeface="Comic Sans MS" panose="030F0702030302020204" pitchFamily="66" charset="0"/>
                <a:ea typeface="Calibri" panose="020F0502020204030204" pitchFamily="34" charset="0"/>
                <a:cs typeface="Times New Roman" panose="02020603050405020304" pitchFamily="18" charset="0"/>
              </a:rPr>
              <a:t>Art &amp; Design</a:t>
            </a:r>
            <a:endParaRPr lang="it-IT" b="1" dirty="0">
              <a:solidFill>
                <a:srgbClr val="003399"/>
              </a:solidFill>
              <a:effectLst/>
              <a:latin typeface="Comic Sans MS" panose="030F0702030302020204" pitchFamily="66" charset="0"/>
              <a:ea typeface="Calibri" panose="020F0502020204030204" pitchFamily="34" charset="0"/>
              <a:cs typeface="Times New Roman" panose="02020603050405020304" pitchFamily="18" charset="0"/>
            </a:endParaRPr>
          </a:p>
          <a:p>
            <a:pPr marL="457200" indent="-457200" algn="just">
              <a:buAutoNum type="arabicPeriod"/>
            </a:pPr>
            <a:r>
              <a:rPr lang="en-US" dirty="0">
                <a:effectLst/>
                <a:latin typeface="Comic Sans MS" panose="030F0702030302020204" pitchFamily="66" charset="0"/>
                <a:ea typeface="Calibri" panose="020F0502020204030204" pitchFamily="34" charset="0"/>
                <a:cs typeface="Times New Roman" panose="02020603050405020304" pitchFamily="18" charset="0"/>
              </a:rPr>
              <a:t>Economics</a:t>
            </a:r>
          </a:p>
          <a:p>
            <a:pPr marL="457200" indent="-457200" algn="just">
              <a:buAutoNum type="arabicPeriod"/>
            </a:pPr>
            <a:r>
              <a:rPr lang="en-US" dirty="0">
                <a:latin typeface="Comic Sans MS" panose="030F0702030302020204" pitchFamily="66" charset="0"/>
                <a:cs typeface="Times New Roman" panose="02020603050405020304" pitchFamily="18" charset="0"/>
              </a:rPr>
              <a:t>Food and Nutrition </a:t>
            </a:r>
            <a:endParaRPr lang="it-IT" dirty="0">
              <a:latin typeface="Comic Sans MS" panose="030F0702030302020204" pitchFamily="66" charset="0"/>
              <a:cs typeface="Times New Roman" panose="02020603050405020304" pitchFamily="18" charset="0"/>
            </a:endParaRPr>
          </a:p>
        </p:txBody>
      </p:sp>
      <p:pic>
        <p:nvPicPr>
          <p:cNvPr id="6" name="Immagine 5">
            <a:extLst>
              <a:ext uri="{FF2B5EF4-FFF2-40B4-BE49-F238E27FC236}">
                <a16:creationId xmlns:a16="http://schemas.microsoft.com/office/drawing/2014/main" id="{5551FF6D-2CDA-41DA-8AF6-A92898094C44}"/>
              </a:ext>
            </a:extLst>
          </p:cNvPr>
          <p:cNvPicPr>
            <a:picLocks noChangeAspect="1"/>
          </p:cNvPicPr>
          <p:nvPr/>
        </p:nvPicPr>
        <p:blipFill>
          <a:blip r:embed="rId2"/>
          <a:stretch>
            <a:fillRect/>
          </a:stretch>
        </p:blipFill>
        <p:spPr>
          <a:xfrm>
            <a:off x="9125527" y="0"/>
            <a:ext cx="3066473" cy="923190"/>
          </a:xfrm>
          <a:prstGeom prst="rect">
            <a:avLst/>
          </a:prstGeom>
        </p:spPr>
      </p:pic>
    </p:spTree>
    <p:extLst>
      <p:ext uri="{BB962C8B-B14F-4D97-AF65-F5344CB8AC3E}">
        <p14:creationId xmlns:p14="http://schemas.microsoft.com/office/powerpoint/2010/main" val="19102197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0F66C0-B115-495D-BCC4-D9D2A80EE317}"/>
              </a:ext>
            </a:extLst>
          </p:cNvPr>
          <p:cNvSpPr>
            <a:spLocks noGrp="1"/>
          </p:cNvSpPr>
          <p:nvPr>
            <p:ph type="title"/>
          </p:nvPr>
        </p:nvSpPr>
        <p:spPr>
          <a:xfrm>
            <a:off x="1070689" y="581889"/>
            <a:ext cx="3381230" cy="690418"/>
          </a:xfrm>
        </p:spPr>
        <p:txBody>
          <a:bodyPr/>
          <a:lstStyle/>
          <a:p>
            <a:r>
              <a:rPr lang="it-IT" sz="3200" dirty="0">
                <a:solidFill>
                  <a:srgbClr val="FF00FF"/>
                </a:solidFill>
                <a:latin typeface="Comic Sans MS" panose="030F0702030302020204" pitchFamily="66" charset="0"/>
              </a:rPr>
              <a:t>CLASSI TERZE </a:t>
            </a:r>
            <a:endParaRPr lang="it-IT" dirty="0">
              <a:solidFill>
                <a:srgbClr val="FF00FF"/>
              </a:solidFill>
            </a:endParaRPr>
          </a:p>
        </p:txBody>
      </p:sp>
      <p:sp>
        <p:nvSpPr>
          <p:cNvPr id="3" name="Segnaposto contenuto 2">
            <a:extLst>
              <a:ext uri="{FF2B5EF4-FFF2-40B4-BE49-F238E27FC236}">
                <a16:creationId xmlns:a16="http://schemas.microsoft.com/office/drawing/2014/main" id="{0956FE72-F1B3-45E0-BB0A-472FFC2CAB3B}"/>
              </a:ext>
            </a:extLst>
          </p:cNvPr>
          <p:cNvSpPr>
            <a:spLocks noGrp="1"/>
          </p:cNvSpPr>
          <p:nvPr>
            <p:ph idx="1"/>
          </p:nvPr>
        </p:nvSpPr>
        <p:spPr>
          <a:xfrm>
            <a:off x="5183187" y="507153"/>
            <a:ext cx="6417685" cy="4873625"/>
          </a:xfrm>
        </p:spPr>
        <p:txBody>
          <a:bodyPr>
            <a:normAutofit/>
          </a:bodyPr>
          <a:lstStyle/>
          <a:p>
            <a:pPr marL="0" indent="0" algn="just">
              <a:buNone/>
            </a:pPr>
            <a:r>
              <a:rPr lang="it-IT" sz="2800" dirty="0"/>
              <a:t>PERCORSO N. 1</a:t>
            </a:r>
          </a:p>
          <a:p>
            <a:pPr marL="0" indent="0" algn="just">
              <a:buNone/>
            </a:pPr>
            <a:r>
              <a:rPr lang="it-IT" sz="2800" dirty="0"/>
              <a:t>ORE: 15</a:t>
            </a:r>
          </a:p>
          <a:p>
            <a:pPr marL="0" indent="0" algn="just">
              <a:buNone/>
            </a:pPr>
            <a:r>
              <a:rPr lang="it-IT" sz="2800" dirty="0"/>
              <a:t>3 A – 3 B</a:t>
            </a:r>
          </a:p>
          <a:p>
            <a:pPr marL="0" indent="0" algn="just">
              <a:buNone/>
            </a:pPr>
            <a:r>
              <a:rPr lang="en-US" sz="2800" dirty="0">
                <a:solidFill>
                  <a:srgbClr val="FF00FF"/>
                </a:solidFill>
                <a:effectLst/>
                <a:ea typeface="Calibri" panose="020F0502020204030204" pitchFamily="34" charset="0"/>
                <a:cs typeface="Times New Roman" panose="02020603050405020304" pitchFamily="18" charset="0"/>
              </a:rPr>
              <a:t>Art &amp; Design </a:t>
            </a:r>
          </a:p>
          <a:p>
            <a:pPr marL="0" indent="0" algn="just">
              <a:buNone/>
            </a:pPr>
            <a:r>
              <a:rPr lang="en-US" sz="1800" dirty="0">
                <a:effectLst/>
                <a:ea typeface="Calibri" panose="020F0502020204030204" pitchFamily="34" charset="0"/>
                <a:cs typeface="Times New Roman" panose="02020603050405020304" pitchFamily="18" charset="0"/>
              </a:rPr>
              <a:t>The Cambridge IGCSE (9-1) Art &amp; Design syllabus aims to encourage a personal response by stimulating imagination, sensitivity, conceptual thinking, powers of observation and analytical ability. Learners gain confidence and enthusiasm as they develop technical skills in two and three dimensional form and composition, and are able to identify and solve problems in visual and tactile forms. They also learn how to develop ideas from initial attempts to final solutions. An ideal foundation for further study, Cambridge IGCSE (9-1) Art &amp; Design also develops a greater awareness of the role played by the visual arts in society and in history, broadening cultural horizons and individual experience.</a:t>
            </a:r>
            <a:endParaRPr lang="it-IT" sz="1800" dirty="0">
              <a:effectLst/>
              <a:ea typeface="Calibri" panose="020F0502020204030204" pitchFamily="34" charset="0"/>
              <a:cs typeface="Times New Roman" panose="02020603050405020304" pitchFamily="18" charset="0"/>
            </a:endParaRPr>
          </a:p>
          <a:p>
            <a:pPr marL="0" indent="0">
              <a:buNone/>
            </a:pPr>
            <a:endParaRPr lang="it-IT" sz="2800" b="1" dirty="0">
              <a:solidFill>
                <a:srgbClr val="003399"/>
              </a:solidFill>
              <a:effectLst/>
              <a:latin typeface="Comic Sans MS" panose="030F0702030302020204" pitchFamily="66" charset="0"/>
              <a:ea typeface="Calibri" panose="020F0502020204030204" pitchFamily="34" charset="0"/>
              <a:cs typeface="Times New Roman" panose="02020603050405020304" pitchFamily="18" charset="0"/>
            </a:endParaRPr>
          </a:p>
          <a:p>
            <a:pPr marL="0" indent="0">
              <a:buNone/>
            </a:pPr>
            <a:endParaRPr lang="it-IT" sz="2800" dirty="0"/>
          </a:p>
          <a:p>
            <a:endParaRPr lang="it-IT" dirty="0"/>
          </a:p>
        </p:txBody>
      </p:sp>
      <p:pic>
        <p:nvPicPr>
          <p:cNvPr id="5" name="Immagine 4">
            <a:extLst>
              <a:ext uri="{FF2B5EF4-FFF2-40B4-BE49-F238E27FC236}">
                <a16:creationId xmlns:a16="http://schemas.microsoft.com/office/drawing/2014/main" id="{D7E4C69B-BB7E-4B1B-A314-5B0E9C92DAD7}"/>
              </a:ext>
            </a:extLst>
          </p:cNvPr>
          <p:cNvPicPr>
            <a:picLocks noChangeAspect="1"/>
          </p:cNvPicPr>
          <p:nvPr/>
        </p:nvPicPr>
        <p:blipFill>
          <a:blip r:embed="rId2"/>
          <a:stretch>
            <a:fillRect/>
          </a:stretch>
        </p:blipFill>
        <p:spPr>
          <a:xfrm>
            <a:off x="716540" y="2295814"/>
            <a:ext cx="3875059" cy="2562514"/>
          </a:xfrm>
          <a:prstGeom prst="rect">
            <a:avLst/>
          </a:prstGeom>
        </p:spPr>
      </p:pic>
    </p:spTree>
    <p:extLst>
      <p:ext uri="{BB962C8B-B14F-4D97-AF65-F5344CB8AC3E}">
        <p14:creationId xmlns:p14="http://schemas.microsoft.com/office/powerpoint/2010/main" val="30526453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5A56B9-D61A-4256-89F4-52C54EE23E28}"/>
              </a:ext>
            </a:extLst>
          </p:cNvPr>
          <p:cNvSpPr>
            <a:spLocks noGrp="1"/>
          </p:cNvSpPr>
          <p:nvPr>
            <p:ph type="title"/>
          </p:nvPr>
        </p:nvSpPr>
        <p:spPr>
          <a:xfrm>
            <a:off x="839788" y="812801"/>
            <a:ext cx="3932237" cy="764309"/>
          </a:xfrm>
        </p:spPr>
        <p:txBody>
          <a:bodyPr/>
          <a:lstStyle/>
          <a:p>
            <a:r>
              <a:rPr lang="it-IT" sz="3200" b="1" dirty="0">
                <a:solidFill>
                  <a:srgbClr val="33CCCC"/>
                </a:solidFill>
                <a:latin typeface="Comic Sans MS" panose="030F0702030302020204" pitchFamily="66" charset="0"/>
              </a:rPr>
              <a:t>CLASSI TERZE </a:t>
            </a:r>
            <a:endParaRPr lang="it-IT" b="1" dirty="0">
              <a:solidFill>
                <a:srgbClr val="33CCCC"/>
              </a:solidFill>
            </a:endParaRPr>
          </a:p>
        </p:txBody>
      </p:sp>
      <p:sp>
        <p:nvSpPr>
          <p:cNvPr id="3" name="Segnaposto contenuto 2">
            <a:extLst>
              <a:ext uri="{FF2B5EF4-FFF2-40B4-BE49-F238E27FC236}">
                <a16:creationId xmlns:a16="http://schemas.microsoft.com/office/drawing/2014/main" id="{BCD21EC1-58F9-408D-B9E1-55D984AE666F}"/>
              </a:ext>
            </a:extLst>
          </p:cNvPr>
          <p:cNvSpPr>
            <a:spLocks noGrp="1"/>
          </p:cNvSpPr>
          <p:nvPr>
            <p:ph idx="1"/>
          </p:nvPr>
        </p:nvSpPr>
        <p:spPr/>
        <p:txBody>
          <a:bodyPr>
            <a:normAutofit fontScale="92500" lnSpcReduction="20000"/>
          </a:bodyPr>
          <a:lstStyle/>
          <a:p>
            <a:pPr marL="0" indent="0" algn="just">
              <a:buNone/>
            </a:pPr>
            <a:r>
              <a:rPr lang="it-IT" sz="3200" dirty="0"/>
              <a:t>PERCORSO N. 2</a:t>
            </a:r>
          </a:p>
          <a:p>
            <a:pPr marL="0" indent="0" algn="just">
              <a:buNone/>
            </a:pPr>
            <a:r>
              <a:rPr lang="it-IT" sz="3200" dirty="0"/>
              <a:t>ORE: 15</a:t>
            </a:r>
          </a:p>
          <a:p>
            <a:pPr marL="0" indent="0" algn="just">
              <a:buNone/>
            </a:pPr>
            <a:r>
              <a:rPr lang="it-IT" sz="3200" dirty="0"/>
              <a:t>3 A – 3 B</a:t>
            </a:r>
          </a:p>
          <a:p>
            <a:pPr marL="0" indent="0" algn="just">
              <a:buNone/>
            </a:pPr>
            <a:r>
              <a:rPr lang="en-US" sz="3200" b="1" dirty="0">
                <a:solidFill>
                  <a:srgbClr val="33CCCC"/>
                </a:solidFill>
                <a:effectLst/>
                <a:ea typeface="Calibri" panose="020F0502020204030204" pitchFamily="34" charset="0"/>
                <a:cs typeface="Times New Roman" panose="02020603050405020304" pitchFamily="18" charset="0"/>
              </a:rPr>
              <a:t>Economics</a:t>
            </a:r>
          </a:p>
          <a:p>
            <a:pPr marL="0" indent="0" algn="just">
              <a:buNone/>
            </a:pPr>
            <a:r>
              <a:rPr lang="en-US" sz="2800" dirty="0">
                <a:effectLst/>
                <a:ea typeface="Calibri" panose="020F0502020204030204" pitchFamily="34" charset="0"/>
                <a:cs typeface="Times New Roman" panose="02020603050405020304" pitchFamily="18" charset="0"/>
              </a:rPr>
              <a:t>The Cambridge IGCSE (9-1) Economics syllabus develops an understanding of economic theory, terminology and principles. Learners study the economics of different countries and how these interrelate. They also learn to work with simple economics data and to use the tools of economic analysis. Learners apply understanding of economics to current economic issues.</a:t>
            </a:r>
          </a:p>
          <a:p>
            <a:pPr marL="0" indent="0">
              <a:buNone/>
            </a:pPr>
            <a:endParaRPr lang="it-IT" dirty="0"/>
          </a:p>
        </p:txBody>
      </p:sp>
      <p:pic>
        <p:nvPicPr>
          <p:cNvPr id="5" name="Immagine 4">
            <a:extLst>
              <a:ext uri="{FF2B5EF4-FFF2-40B4-BE49-F238E27FC236}">
                <a16:creationId xmlns:a16="http://schemas.microsoft.com/office/drawing/2014/main" id="{B4AD44FF-242F-4F2C-9C61-9372743C85D4}"/>
              </a:ext>
            </a:extLst>
          </p:cNvPr>
          <p:cNvPicPr>
            <a:picLocks noChangeAspect="1"/>
          </p:cNvPicPr>
          <p:nvPr/>
        </p:nvPicPr>
        <p:blipFill>
          <a:blip r:embed="rId2"/>
          <a:stretch>
            <a:fillRect/>
          </a:stretch>
        </p:blipFill>
        <p:spPr>
          <a:xfrm>
            <a:off x="836611" y="1981200"/>
            <a:ext cx="3842138" cy="3542145"/>
          </a:xfrm>
          <a:prstGeom prst="rect">
            <a:avLst/>
          </a:prstGeom>
        </p:spPr>
      </p:pic>
    </p:spTree>
    <p:extLst>
      <p:ext uri="{BB962C8B-B14F-4D97-AF65-F5344CB8AC3E}">
        <p14:creationId xmlns:p14="http://schemas.microsoft.com/office/powerpoint/2010/main" val="37619069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EB2FBB-3840-4C78-9C40-02D5F13399F0}"/>
              </a:ext>
            </a:extLst>
          </p:cNvPr>
          <p:cNvSpPr>
            <a:spLocks noGrp="1"/>
          </p:cNvSpPr>
          <p:nvPr>
            <p:ph type="title"/>
          </p:nvPr>
        </p:nvSpPr>
        <p:spPr>
          <a:xfrm>
            <a:off x="793607" y="729673"/>
            <a:ext cx="3932237" cy="625764"/>
          </a:xfrm>
        </p:spPr>
        <p:txBody>
          <a:bodyPr>
            <a:normAutofit fontScale="90000"/>
          </a:bodyPr>
          <a:lstStyle/>
          <a:p>
            <a:pPr algn="ctr"/>
            <a:br>
              <a:rPr lang="it-IT" b="1" dirty="0">
                <a:solidFill>
                  <a:schemeClr val="accent4"/>
                </a:solidFill>
                <a:latin typeface="Comic Sans MS" panose="030F0702030302020204" pitchFamily="66" charset="0"/>
              </a:rPr>
            </a:br>
            <a:br>
              <a:rPr lang="it-IT" b="1" dirty="0">
                <a:solidFill>
                  <a:schemeClr val="accent4"/>
                </a:solidFill>
                <a:latin typeface="Comic Sans MS" panose="030F0702030302020204" pitchFamily="66" charset="0"/>
              </a:rPr>
            </a:br>
            <a:r>
              <a:rPr lang="it-IT" b="1" dirty="0">
                <a:solidFill>
                  <a:schemeClr val="accent4"/>
                </a:solidFill>
                <a:latin typeface="Comic Sans MS" panose="030F0702030302020204" pitchFamily="66" charset="0"/>
              </a:rPr>
              <a:t>CLASSI TERZE</a:t>
            </a:r>
          </a:p>
        </p:txBody>
      </p:sp>
      <p:sp>
        <p:nvSpPr>
          <p:cNvPr id="3" name="Segnaposto contenuto 2">
            <a:extLst>
              <a:ext uri="{FF2B5EF4-FFF2-40B4-BE49-F238E27FC236}">
                <a16:creationId xmlns:a16="http://schemas.microsoft.com/office/drawing/2014/main" id="{3C90DFBF-ADDD-424D-AF6A-1FDD894EA7EF}"/>
              </a:ext>
            </a:extLst>
          </p:cNvPr>
          <p:cNvSpPr>
            <a:spLocks noGrp="1"/>
          </p:cNvSpPr>
          <p:nvPr>
            <p:ph idx="1"/>
          </p:nvPr>
        </p:nvSpPr>
        <p:spPr/>
        <p:txBody>
          <a:bodyPr/>
          <a:lstStyle/>
          <a:p>
            <a:pPr marL="0" indent="0" algn="just">
              <a:buNone/>
            </a:pPr>
            <a:r>
              <a:rPr lang="it-IT" sz="3200" dirty="0"/>
              <a:t>PERCORSO N. 3</a:t>
            </a:r>
          </a:p>
          <a:p>
            <a:pPr marL="0" indent="0" algn="just">
              <a:buNone/>
            </a:pPr>
            <a:r>
              <a:rPr lang="it-IT" sz="3200" dirty="0"/>
              <a:t>ORE: 15</a:t>
            </a:r>
          </a:p>
          <a:p>
            <a:pPr marL="0" indent="0" algn="just">
              <a:buNone/>
            </a:pPr>
            <a:r>
              <a:rPr lang="it-IT" sz="3200" dirty="0"/>
              <a:t>3 A – 3 B</a:t>
            </a:r>
          </a:p>
          <a:p>
            <a:pPr marL="0" indent="0" algn="just">
              <a:buNone/>
            </a:pPr>
            <a:r>
              <a:rPr lang="en-US" sz="3200" b="1" dirty="0">
                <a:solidFill>
                  <a:schemeClr val="accent4"/>
                </a:solidFill>
                <a:effectLst/>
                <a:ea typeface="Calibri" panose="020F0502020204030204" pitchFamily="34" charset="0"/>
                <a:cs typeface="Times New Roman" panose="02020603050405020304" pitchFamily="18" charset="0"/>
              </a:rPr>
              <a:t>Food &amp; Nutrition</a:t>
            </a:r>
          </a:p>
          <a:p>
            <a:pPr marL="0" indent="0" algn="just">
              <a:buNone/>
            </a:pPr>
            <a:r>
              <a:rPr lang="en-US" sz="1800" dirty="0">
                <a:solidFill>
                  <a:srgbClr val="4A4A4A"/>
                </a:solidFill>
                <a:effectLst/>
                <a:ea typeface="Calibri" panose="020F0502020204030204" pitchFamily="34" charset="0"/>
                <a:cs typeface="Times New Roman" panose="02020603050405020304" pitchFamily="18" charset="0"/>
              </a:rPr>
              <a:t>The Cambridge IGCSE Food and Nutrition syllabus introduces both the theoretical and practical aspects of buying and preparing food. Dealing with diet and health in everyday life, learners study the nutritional value of basic foods and develop the skills required to produce a balanced family meal. Consumer awareness is encouraged, as are high standards of personal and kitchen hygiene, especially when learners put their knowledge into practice in order to produce creative and enjoyable dishes.</a:t>
            </a:r>
            <a:endParaRPr lang="it-IT" sz="1800" dirty="0">
              <a:effectLst/>
              <a:ea typeface="Calibri" panose="020F0502020204030204" pitchFamily="34" charset="0"/>
              <a:cs typeface="Times New Roman" panose="02020603050405020304" pitchFamily="18" charset="0"/>
            </a:endParaRPr>
          </a:p>
          <a:p>
            <a:pPr marL="0" indent="0" algn="just">
              <a:buNone/>
            </a:pPr>
            <a:endParaRPr lang="en-US" sz="3200" b="1" dirty="0">
              <a:solidFill>
                <a:schemeClr val="accent4"/>
              </a:solidFill>
              <a:effectLst/>
              <a:latin typeface="Comic Sans MS" panose="030F0702030302020204" pitchFamily="66" charset="0"/>
              <a:ea typeface="Calibri" panose="020F0502020204030204" pitchFamily="34" charset="0"/>
              <a:cs typeface="Times New Roman" panose="02020603050405020304" pitchFamily="18" charset="0"/>
            </a:endParaRPr>
          </a:p>
          <a:p>
            <a:pPr marL="0" indent="0">
              <a:buNone/>
            </a:pPr>
            <a:endParaRPr lang="en-US" sz="3200" b="1" dirty="0">
              <a:solidFill>
                <a:schemeClr val="accent4"/>
              </a:solidFill>
              <a:effectLst/>
              <a:latin typeface="Comic Sans MS" panose="030F0702030302020204" pitchFamily="66" charset="0"/>
              <a:ea typeface="Calibri" panose="020F0502020204030204" pitchFamily="34" charset="0"/>
              <a:cs typeface="Times New Roman" panose="02020603050405020304" pitchFamily="18" charset="0"/>
            </a:endParaRPr>
          </a:p>
          <a:p>
            <a:pPr marL="0" indent="0">
              <a:buNone/>
            </a:pPr>
            <a:endParaRPr lang="it-IT" dirty="0"/>
          </a:p>
        </p:txBody>
      </p:sp>
      <p:pic>
        <p:nvPicPr>
          <p:cNvPr id="5" name="Immagine 4">
            <a:extLst>
              <a:ext uri="{FF2B5EF4-FFF2-40B4-BE49-F238E27FC236}">
                <a16:creationId xmlns:a16="http://schemas.microsoft.com/office/drawing/2014/main" id="{D527A407-0270-4E78-BC0B-0A1ABD3F8A86}"/>
              </a:ext>
            </a:extLst>
          </p:cNvPr>
          <p:cNvPicPr>
            <a:picLocks noChangeAspect="1"/>
          </p:cNvPicPr>
          <p:nvPr/>
        </p:nvPicPr>
        <p:blipFill>
          <a:blip r:embed="rId2"/>
          <a:stretch>
            <a:fillRect/>
          </a:stretch>
        </p:blipFill>
        <p:spPr>
          <a:xfrm>
            <a:off x="1251809" y="2136202"/>
            <a:ext cx="3421784" cy="3077842"/>
          </a:xfrm>
          <a:prstGeom prst="rect">
            <a:avLst/>
          </a:prstGeom>
        </p:spPr>
      </p:pic>
    </p:spTree>
    <p:extLst>
      <p:ext uri="{BB962C8B-B14F-4D97-AF65-F5344CB8AC3E}">
        <p14:creationId xmlns:p14="http://schemas.microsoft.com/office/powerpoint/2010/main" val="9887852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8563F5-4E11-4A29-A9C3-CE0326ACB749}"/>
              </a:ext>
            </a:extLst>
          </p:cNvPr>
          <p:cNvSpPr>
            <a:spLocks noGrp="1"/>
          </p:cNvSpPr>
          <p:nvPr>
            <p:ph type="title"/>
          </p:nvPr>
        </p:nvSpPr>
        <p:spPr>
          <a:xfrm>
            <a:off x="838976" y="707640"/>
            <a:ext cx="3932237" cy="551873"/>
          </a:xfrm>
        </p:spPr>
        <p:txBody>
          <a:bodyPr/>
          <a:lstStyle/>
          <a:p>
            <a:pPr algn="ctr"/>
            <a:r>
              <a:rPr lang="it-IT" b="1" dirty="0">
                <a:solidFill>
                  <a:srgbClr val="FF0000"/>
                </a:solidFill>
                <a:latin typeface="Comic Sans MS" panose="030F0702030302020204" pitchFamily="66" charset="0"/>
              </a:rPr>
              <a:t>CLASSI TERZE</a:t>
            </a:r>
          </a:p>
        </p:txBody>
      </p:sp>
      <p:sp>
        <p:nvSpPr>
          <p:cNvPr id="3" name="Segnaposto contenuto 2">
            <a:extLst>
              <a:ext uri="{FF2B5EF4-FFF2-40B4-BE49-F238E27FC236}">
                <a16:creationId xmlns:a16="http://schemas.microsoft.com/office/drawing/2014/main" id="{D3168246-D002-4304-989D-C22F4804F383}"/>
              </a:ext>
            </a:extLst>
          </p:cNvPr>
          <p:cNvSpPr>
            <a:spLocks noGrp="1"/>
          </p:cNvSpPr>
          <p:nvPr>
            <p:ph idx="1"/>
          </p:nvPr>
        </p:nvSpPr>
        <p:spPr>
          <a:xfrm>
            <a:off x="5183188" y="685801"/>
            <a:ext cx="6172200" cy="4902199"/>
          </a:xfrm>
        </p:spPr>
        <p:txBody>
          <a:bodyPr>
            <a:normAutofit fontScale="70000" lnSpcReduction="20000"/>
          </a:bodyPr>
          <a:lstStyle/>
          <a:p>
            <a:pPr marL="0" indent="0" algn="just">
              <a:buNone/>
            </a:pPr>
            <a:r>
              <a:rPr lang="it-IT" dirty="0"/>
              <a:t>ESPERIENZA FORMATIVA</a:t>
            </a:r>
          </a:p>
          <a:p>
            <a:pPr marL="0" indent="0" algn="just">
              <a:buNone/>
            </a:pPr>
            <a:r>
              <a:rPr lang="it-IT" b="1" dirty="0">
                <a:solidFill>
                  <a:srgbClr val="FF0000"/>
                </a:solidFill>
              </a:rPr>
              <a:t>INDIRIZZO BIOMEDICO  </a:t>
            </a:r>
          </a:p>
          <a:p>
            <a:pPr marL="0" indent="0" algn="just">
              <a:buNone/>
            </a:pPr>
            <a:r>
              <a:rPr lang="it-IT" dirty="0"/>
              <a:t>ORE: 40</a:t>
            </a:r>
          </a:p>
          <a:p>
            <a:pPr marL="0" indent="0" algn="just">
              <a:buNone/>
            </a:pPr>
            <a:r>
              <a:rPr lang="it-IT" dirty="0"/>
              <a:t>CLASSI: 3C – 3D – 3E </a:t>
            </a:r>
          </a:p>
          <a:p>
            <a:pPr algn="just"/>
            <a:endParaRPr lang="it-IT" b="1" dirty="0">
              <a:solidFill>
                <a:srgbClr val="33CC33"/>
              </a:solidFill>
            </a:endParaRPr>
          </a:p>
          <a:p>
            <a:pPr marL="0" indent="0" algn="just">
              <a:buNone/>
            </a:pPr>
            <a:r>
              <a:rPr lang="it-IT" sz="4000" b="1" dirty="0">
                <a:solidFill>
                  <a:srgbClr val="FF0000"/>
                </a:solidFill>
              </a:rPr>
              <a:t>Promozione  salute e benessere</a:t>
            </a:r>
            <a:endParaRPr lang="it-IT" sz="4000" dirty="0">
              <a:solidFill>
                <a:srgbClr val="FF0000"/>
              </a:solidFill>
            </a:endParaRPr>
          </a:p>
          <a:p>
            <a:pPr lvl="0" algn="just"/>
            <a:r>
              <a:rPr lang="it-IT" dirty="0"/>
              <a:t>Gli studenti seguiranno incontri seminariali, tenuti da medici volti  a promuovere la tutela del benessere psico-fisico. </a:t>
            </a:r>
          </a:p>
          <a:p>
            <a:pPr algn="just"/>
            <a:r>
              <a:rPr lang="it-IT" dirty="0"/>
              <a:t>Svolgeranno inoltre  training-test, strutturati seguendo il modello dei test di ammissione alla facoltà di medicina e chirurgia, al fine di aiutare gli studenti a superare i test di ammissione alle facoltà biomediche, oltre ad imparare a gestire due fattori fondamentali: tempo e stress</a:t>
            </a:r>
            <a:r>
              <a:rPr lang="it-IT" dirty="0">
                <a:latin typeface="Comic Sans MS" panose="030F0702030302020204" pitchFamily="66" charset="0"/>
              </a:rPr>
              <a:t>. </a:t>
            </a:r>
          </a:p>
        </p:txBody>
      </p:sp>
      <p:pic>
        <p:nvPicPr>
          <p:cNvPr id="5" name="Immagine 4">
            <a:extLst>
              <a:ext uri="{FF2B5EF4-FFF2-40B4-BE49-F238E27FC236}">
                <a16:creationId xmlns:a16="http://schemas.microsoft.com/office/drawing/2014/main" id="{6C80CA29-C5E2-45E5-8970-4655467104C1}"/>
              </a:ext>
            </a:extLst>
          </p:cNvPr>
          <p:cNvPicPr>
            <a:picLocks noChangeAspect="1"/>
          </p:cNvPicPr>
          <p:nvPr/>
        </p:nvPicPr>
        <p:blipFill>
          <a:blip r:embed="rId2"/>
          <a:stretch>
            <a:fillRect/>
          </a:stretch>
        </p:blipFill>
        <p:spPr>
          <a:xfrm>
            <a:off x="1182249" y="1724608"/>
            <a:ext cx="3472873" cy="3552480"/>
          </a:xfrm>
          <a:prstGeom prst="rect">
            <a:avLst/>
          </a:prstGeom>
        </p:spPr>
      </p:pic>
    </p:spTree>
    <p:extLst>
      <p:ext uri="{BB962C8B-B14F-4D97-AF65-F5344CB8AC3E}">
        <p14:creationId xmlns:p14="http://schemas.microsoft.com/office/powerpoint/2010/main" val="3890742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767294-1FD8-4442-867E-163549325944}"/>
              </a:ext>
            </a:extLst>
          </p:cNvPr>
          <p:cNvSpPr>
            <a:spLocks noGrp="1"/>
          </p:cNvSpPr>
          <p:nvPr>
            <p:ph type="title"/>
          </p:nvPr>
        </p:nvSpPr>
        <p:spPr>
          <a:xfrm>
            <a:off x="839788" y="678256"/>
            <a:ext cx="3932237" cy="1600200"/>
          </a:xfrm>
        </p:spPr>
        <p:txBody>
          <a:bodyPr>
            <a:normAutofit fontScale="90000"/>
          </a:bodyPr>
          <a:lstStyle/>
          <a:p>
            <a:pPr algn="ctr"/>
            <a:r>
              <a:rPr lang="it-IT" b="1" dirty="0">
                <a:solidFill>
                  <a:srgbClr val="009999"/>
                </a:solidFill>
                <a:latin typeface="Comic Sans MS" panose="030F0702030302020204" pitchFamily="66" charset="0"/>
              </a:rPr>
              <a:t>PCTO A.S. 2021/2022</a:t>
            </a:r>
            <a:br>
              <a:rPr lang="it-IT" b="1" dirty="0">
                <a:solidFill>
                  <a:srgbClr val="009999"/>
                </a:solidFill>
                <a:latin typeface="Comic Sans MS" panose="030F0702030302020204" pitchFamily="66" charset="0"/>
              </a:rPr>
            </a:br>
            <a:r>
              <a:rPr lang="it-IT" b="1" dirty="0">
                <a:solidFill>
                  <a:srgbClr val="009999"/>
                </a:solidFill>
                <a:latin typeface="Comic Sans MS" panose="030F0702030302020204" pitchFamily="66" charset="0"/>
              </a:rPr>
              <a:t>CLASSI TERZE</a:t>
            </a:r>
            <a:br>
              <a:rPr lang="it-IT" b="1" dirty="0">
                <a:solidFill>
                  <a:srgbClr val="009999"/>
                </a:solidFill>
                <a:latin typeface="Comic Sans MS" panose="030F0702030302020204" pitchFamily="66" charset="0"/>
              </a:rPr>
            </a:br>
            <a:r>
              <a:rPr lang="it-IT" b="1" dirty="0">
                <a:solidFill>
                  <a:srgbClr val="009999"/>
                </a:solidFill>
                <a:latin typeface="Comic Sans MS" panose="030F0702030302020204" pitchFamily="66" charset="0"/>
              </a:rPr>
              <a:t>SEDE DI PARETE </a:t>
            </a:r>
          </a:p>
        </p:txBody>
      </p:sp>
      <p:sp>
        <p:nvSpPr>
          <p:cNvPr id="3" name="Segnaposto contenuto 2">
            <a:extLst>
              <a:ext uri="{FF2B5EF4-FFF2-40B4-BE49-F238E27FC236}">
                <a16:creationId xmlns:a16="http://schemas.microsoft.com/office/drawing/2014/main" id="{C403BBE3-DD27-4D2A-814B-84A615595BF8}"/>
              </a:ext>
            </a:extLst>
          </p:cNvPr>
          <p:cNvSpPr>
            <a:spLocks noGrp="1"/>
          </p:cNvSpPr>
          <p:nvPr>
            <p:ph idx="1"/>
          </p:nvPr>
        </p:nvSpPr>
        <p:spPr>
          <a:xfrm>
            <a:off x="5183188" y="714375"/>
            <a:ext cx="6172200" cy="5648325"/>
          </a:xfrm>
        </p:spPr>
        <p:txBody>
          <a:bodyPr>
            <a:normAutofit fontScale="77500" lnSpcReduction="20000"/>
          </a:bodyPr>
          <a:lstStyle/>
          <a:p>
            <a:pPr marL="0" indent="0" algn="just">
              <a:buNone/>
            </a:pPr>
            <a:r>
              <a:rPr lang="it-IT" dirty="0"/>
              <a:t>ESPERIENZA FORMATIVA</a:t>
            </a:r>
          </a:p>
          <a:p>
            <a:pPr marL="0" indent="0" algn="just">
              <a:buNone/>
            </a:pPr>
            <a:r>
              <a:rPr lang="it-IT" dirty="0"/>
              <a:t>ORE: 50</a:t>
            </a:r>
          </a:p>
          <a:p>
            <a:pPr marL="0" indent="0" algn="just">
              <a:buNone/>
            </a:pPr>
            <a:r>
              <a:rPr lang="it-IT" dirty="0"/>
              <a:t>CLASSI </a:t>
            </a:r>
          </a:p>
          <a:p>
            <a:pPr marL="0" indent="0" algn="just">
              <a:buNone/>
            </a:pPr>
            <a:r>
              <a:rPr lang="it-IT" dirty="0"/>
              <a:t>3 AP - 3 ASP – 3 BP - </a:t>
            </a:r>
          </a:p>
          <a:p>
            <a:pPr marL="0" indent="0" algn="just">
              <a:buNone/>
            </a:pPr>
            <a:r>
              <a:rPr lang="it-IT" b="1" dirty="0">
                <a:solidFill>
                  <a:srgbClr val="009999"/>
                </a:solidFill>
              </a:rPr>
              <a:t>A Scuola di OpenCoesione</a:t>
            </a:r>
          </a:p>
          <a:p>
            <a:pPr marL="0" indent="0" algn="just">
              <a:buNone/>
            </a:pPr>
            <a:r>
              <a:rPr lang="it-IT" dirty="0"/>
              <a:t>Promuove e sviluppa principi di cittadinanza attiva e consapevole, attraverso attività di ricerca e monitoraggio civico dei finanziamenti pubblici europei e nazionali.</a:t>
            </a:r>
          </a:p>
          <a:p>
            <a:pPr marL="0" indent="0" algn="just">
              <a:buNone/>
            </a:pPr>
            <a:r>
              <a:rPr lang="it-IT" dirty="0"/>
              <a:t>Il progetto permette di sviluppare competenze digitali, statistiche e di educazione civica, per aiutare gli studenti a conoscere e comunicare, con l’ausilio di tecniche giornalistiche, come le politiche pubbliche, e in particolare le politiche di coesione, intervengono nei luoghi dove essi vivono.</a:t>
            </a:r>
          </a:p>
          <a:p>
            <a:pPr marL="0" indent="0" algn="just">
              <a:buNone/>
            </a:pPr>
            <a:endParaRPr lang="it-IT" dirty="0"/>
          </a:p>
        </p:txBody>
      </p:sp>
      <p:pic>
        <p:nvPicPr>
          <p:cNvPr id="5" name="Immagine 4">
            <a:extLst>
              <a:ext uri="{FF2B5EF4-FFF2-40B4-BE49-F238E27FC236}">
                <a16:creationId xmlns:a16="http://schemas.microsoft.com/office/drawing/2014/main" id="{142E1E2A-878A-4EAF-96CD-25D6F8675A98}"/>
              </a:ext>
            </a:extLst>
          </p:cNvPr>
          <p:cNvPicPr>
            <a:picLocks noChangeAspect="1"/>
          </p:cNvPicPr>
          <p:nvPr/>
        </p:nvPicPr>
        <p:blipFill>
          <a:blip r:embed="rId2"/>
          <a:stretch>
            <a:fillRect/>
          </a:stretch>
        </p:blipFill>
        <p:spPr>
          <a:xfrm>
            <a:off x="957262" y="3019719"/>
            <a:ext cx="3895725" cy="1171575"/>
          </a:xfrm>
          <a:prstGeom prst="rect">
            <a:avLst/>
          </a:prstGeom>
        </p:spPr>
      </p:pic>
      <p:pic>
        <p:nvPicPr>
          <p:cNvPr id="6" name="Immagine 5">
            <a:extLst>
              <a:ext uri="{FF2B5EF4-FFF2-40B4-BE49-F238E27FC236}">
                <a16:creationId xmlns:a16="http://schemas.microsoft.com/office/drawing/2014/main" id="{A197AC18-D95C-4101-9F71-3EDF8F76045A}"/>
              </a:ext>
            </a:extLst>
          </p:cNvPr>
          <p:cNvPicPr>
            <a:picLocks noChangeAspect="1"/>
          </p:cNvPicPr>
          <p:nvPr/>
        </p:nvPicPr>
        <p:blipFill>
          <a:blip r:embed="rId3"/>
          <a:stretch>
            <a:fillRect/>
          </a:stretch>
        </p:blipFill>
        <p:spPr>
          <a:xfrm>
            <a:off x="833437" y="4471488"/>
            <a:ext cx="4048125" cy="1133475"/>
          </a:xfrm>
          <a:prstGeom prst="rect">
            <a:avLst/>
          </a:prstGeom>
        </p:spPr>
      </p:pic>
    </p:spTree>
    <p:extLst>
      <p:ext uri="{BB962C8B-B14F-4D97-AF65-F5344CB8AC3E}">
        <p14:creationId xmlns:p14="http://schemas.microsoft.com/office/powerpoint/2010/main" val="158696206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C324EA2-0A9C-4C01-A277-31C27117EE78}"/>
              </a:ext>
            </a:extLst>
          </p:cNvPr>
          <p:cNvSpPr>
            <a:spLocks noGrp="1"/>
          </p:cNvSpPr>
          <p:nvPr>
            <p:ph idx="1"/>
          </p:nvPr>
        </p:nvSpPr>
        <p:spPr>
          <a:xfrm>
            <a:off x="748145" y="433251"/>
            <a:ext cx="10394808" cy="998385"/>
          </a:xfrm>
        </p:spPr>
        <p:txBody>
          <a:bodyPr/>
          <a:lstStyle/>
          <a:p>
            <a:pPr marL="0" indent="0" algn="just">
              <a:buNone/>
            </a:pPr>
            <a:r>
              <a:rPr lang="it-IT" sz="2800" dirty="0">
                <a:solidFill>
                  <a:schemeClr val="accent6">
                    <a:lumMod val="75000"/>
                  </a:schemeClr>
                </a:solidFill>
              </a:rPr>
              <a:t>I PCTO si rinnovano alla luce del Piano per la transizione ecologica e culturale della scuola e del PNRR e delle sue </a:t>
            </a:r>
            <a:r>
              <a:rPr lang="it-IT" sz="2800" i="1" dirty="0">
                <a:solidFill>
                  <a:schemeClr val="accent6">
                    <a:lumMod val="75000"/>
                  </a:schemeClr>
                </a:solidFill>
              </a:rPr>
              <a:t>mission</a:t>
            </a:r>
            <a:endParaRPr lang="it-IT" sz="2800" dirty="0">
              <a:solidFill>
                <a:schemeClr val="accent6">
                  <a:lumMod val="75000"/>
                </a:schemeClr>
              </a:solidFill>
            </a:endParaRPr>
          </a:p>
          <a:p>
            <a:endParaRPr lang="it-IT" dirty="0"/>
          </a:p>
        </p:txBody>
      </p:sp>
      <p:sp>
        <p:nvSpPr>
          <p:cNvPr id="8" name="Segnaposto contenuto 2">
            <a:extLst>
              <a:ext uri="{FF2B5EF4-FFF2-40B4-BE49-F238E27FC236}">
                <a16:creationId xmlns:a16="http://schemas.microsoft.com/office/drawing/2014/main" id="{299D66A5-655B-4820-B886-4597F9F0C70C}"/>
              </a:ext>
            </a:extLst>
          </p:cNvPr>
          <p:cNvSpPr txBox="1">
            <a:spLocks/>
          </p:cNvSpPr>
          <p:nvPr/>
        </p:nvSpPr>
        <p:spPr>
          <a:xfrm>
            <a:off x="1016566" y="1347651"/>
            <a:ext cx="10316451" cy="1349374"/>
          </a:xfrm>
          <a:prstGeom prst="rect">
            <a:avLst/>
          </a:prstGeom>
        </p:spPr>
        <p:txBody>
          <a:bodyPr vert="horz" lIns="91440" tIns="45720" rIns="91440" bIns="45720" rtlCol="0">
            <a:normAutofit fontScale="250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it-IT" sz="3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11200" b="0" i="0" u="none" strike="noStrike" kern="1200" cap="none" spc="0" normalizeH="0" baseline="0" noProof="0" dirty="0" err="1">
                <a:ln>
                  <a:noFill/>
                </a:ln>
                <a:solidFill>
                  <a:schemeClr val="accent6"/>
                </a:solidFill>
                <a:effectLst/>
                <a:uLnTx/>
                <a:uFillTx/>
                <a:latin typeface="+mn-lt"/>
                <a:ea typeface="+mn-ea"/>
                <a:cs typeface="+mn-cs"/>
              </a:rPr>
              <a:t>Ri</a:t>
            </a:r>
            <a:r>
              <a:rPr kumimoji="0" lang="it-IT" sz="11200" b="0" i="0" u="none" strike="noStrike" kern="1200" cap="none" spc="0" normalizeH="0" baseline="0" noProof="0" dirty="0" err="1">
                <a:ln>
                  <a:noFill/>
                </a:ln>
                <a:solidFill>
                  <a:schemeClr val="tx1"/>
                </a:solidFill>
                <a:effectLst/>
                <a:uLnTx/>
                <a:uFillTx/>
                <a:latin typeface="+mn-lt"/>
                <a:ea typeface="+mn-ea"/>
                <a:cs typeface="+mn-cs"/>
              </a:rPr>
              <a:t>Generare</a:t>
            </a:r>
            <a:r>
              <a:rPr kumimoji="0" lang="it-IT" sz="11200" b="0" i="0" u="none" strike="noStrike" kern="1200" cap="none" spc="0" normalizeH="0" baseline="0" noProof="0" dirty="0">
                <a:ln>
                  <a:noFill/>
                </a:ln>
                <a:solidFill>
                  <a:schemeClr val="tx1"/>
                </a:solidFill>
                <a:effectLst/>
                <a:uLnTx/>
                <a:uFillTx/>
                <a:latin typeface="+mn-lt"/>
                <a:ea typeface="+mn-ea"/>
                <a:cs typeface="+mn-cs"/>
              </a:rPr>
              <a:t> il mondo della scuola attraverso tre obiettivi:</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it-IT" sz="3200" b="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11200" b="0" i="0" u="none" strike="noStrike" kern="1200" cap="none" spc="0" normalizeH="0" baseline="0" noProof="0" dirty="0">
                <a:ln>
                  <a:noFill/>
                </a:ln>
                <a:solidFill>
                  <a:schemeClr val="tx1"/>
                </a:solidFill>
                <a:effectLst/>
                <a:uLnTx/>
                <a:uFillTx/>
                <a:latin typeface="+mn-lt"/>
                <a:ea typeface="+mn-ea"/>
                <a:cs typeface="+mn-cs"/>
              </a:rPr>
              <a:t>     </a:t>
            </a:r>
            <a:r>
              <a:rPr kumimoji="0" lang="it-IT" sz="11200" b="0" i="0" u="none" strike="noStrike" kern="1200" cap="none" spc="0" normalizeH="0" baseline="0" noProof="0" dirty="0">
                <a:ln>
                  <a:noFill/>
                </a:ln>
                <a:solidFill>
                  <a:schemeClr val="accent6"/>
                </a:solidFill>
                <a:effectLst/>
                <a:uLnTx/>
                <a:uFillTx/>
                <a:latin typeface="+mn-lt"/>
                <a:ea typeface="+mn-ea"/>
                <a:cs typeface="+mn-cs"/>
              </a:rPr>
              <a:t>Sociali                                   </a:t>
            </a:r>
            <a:r>
              <a:rPr kumimoji="0" lang="it-IT" sz="11200" b="0" i="0" u="none" strike="noStrike" kern="1200" cap="none" spc="0" normalizeH="0" baseline="0" noProof="0" dirty="0">
                <a:ln>
                  <a:noFill/>
                </a:ln>
                <a:solidFill>
                  <a:schemeClr val="accent1">
                    <a:lumMod val="75000"/>
                  </a:schemeClr>
                </a:solidFill>
                <a:effectLst/>
                <a:uLnTx/>
                <a:uFillTx/>
                <a:latin typeface="+mn-lt"/>
                <a:ea typeface="+mn-ea"/>
                <a:cs typeface="+mn-cs"/>
              </a:rPr>
              <a:t>Ambientali                            </a:t>
            </a:r>
            <a:r>
              <a:rPr kumimoji="0" lang="it-IT" sz="11200" b="0" i="0" u="none" strike="noStrike" kern="1200" cap="none" spc="0" normalizeH="0" baseline="0" noProof="0" dirty="0">
                <a:ln>
                  <a:noFill/>
                </a:ln>
                <a:solidFill>
                  <a:schemeClr val="accent2"/>
                </a:solidFill>
                <a:effectLst/>
                <a:uLnTx/>
                <a:uFillTx/>
                <a:latin typeface="+mn-lt"/>
                <a:ea typeface="+mn-ea"/>
                <a:cs typeface="+mn-cs"/>
              </a:rPr>
              <a:t>Economici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it-IT" sz="3200" b="0" i="0" u="none" strike="noStrike" kern="1200" cap="none" spc="0" normalizeH="0" baseline="0" noProof="0" dirty="0">
              <a:ln>
                <a:noFill/>
              </a:ln>
              <a:solidFill>
                <a:schemeClr val="accent1">
                  <a:lumMod val="75000"/>
                </a:schemeClr>
              </a:solidFill>
              <a:effectLst/>
              <a:uLnTx/>
              <a:uFillTx/>
              <a:latin typeface="Comic Sans MS" panose="030F0702030302020204" pitchFamily="66"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it-IT" sz="3200" b="0" i="0" u="none" strike="noStrike" kern="1200" cap="none" spc="0" normalizeH="0" baseline="0" noProof="0" dirty="0">
              <a:ln>
                <a:noFill/>
              </a:ln>
              <a:solidFill>
                <a:schemeClr val="accent6"/>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it-IT" sz="3200" b="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it-IT" sz="3200" b="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it-IT" sz="3200" b="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endParaRPr>
          </a:p>
        </p:txBody>
      </p:sp>
      <p:pic>
        <p:nvPicPr>
          <p:cNvPr id="9" name="Immagine 8">
            <a:extLst>
              <a:ext uri="{FF2B5EF4-FFF2-40B4-BE49-F238E27FC236}">
                <a16:creationId xmlns:a16="http://schemas.microsoft.com/office/drawing/2014/main" id="{B94D01AE-9032-4C07-B611-19120401A461}"/>
              </a:ext>
            </a:extLst>
          </p:cNvPr>
          <p:cNvPicPr>
            <a:picLocks noChangeAspect="1"/>
          </p:cNvPicPr>
          <p:nvPr/>
        </p:nvPicPr>
        <p:blipFill>
          <a:blip r:embed="rId2"/>
          <a:stretch>
            <a:fillRect/>
          </a:stretch>
        </p:blipFill>
        <p:spPr>
          <a:xfrm>
            <a:off x="1177651" y="2851251"/>
            <a:ext cx="1743732" cy="1584000"/>
          </a:xfrm>
          <a:prstGeom prst="rect">
            <a:avLst/>
          </a:prstGeom>
        </p:spPr>
      </p:pic>
      <p:pic>
        <p:nvPicPr>
          <p:cNvPr id="10" name="Immagine 9">
            <a:extLst>
              <a:ext uri="{FF2B5EF4-FFF2-40B4-BE49-F238E27FC236}">
                <a16:creationId xmlns:a16="http://schemas.microsoft.com/office/drawing/2014/main" id="{F63D31B3-2E57-47C3-AD0C-4CAC0081E7EA}"/>
              </a:ext>
            </a:extLst>
          </p:cNvPr>
          <p:cNvPicPr>
            <a:picLocks noChangeAspect="1"/>
          </p:cNvPicPr>
          <p:nvPr/>
        </p:nvPicPr>
        <p:blipFill>
          <a:blip r:embed="rId3"/>
          <a:stretch>
            <a:fillRect/>
          </a:stretch>
        </p:blipFill>
        <p:spPr>
          <a:xfrm>
            <a:off x="5216889" y="2828520"/>
            <a:ext cx="1790320" cy="1584000"/>
          </a:xfrm>
          <a:prstGeom prst="rect">
            <a:avLst/>
          </a:prstGeom>
        </p:spPr>
      </p:pic>
      <p:pic>
        <p:nvPicPr>
          <p:cNvPr id="11" name="Immagine 10">
            <a:extLst>
              <a:ext uri="{FF2B5EF4-FFF2-40B4-BE49-F238E27FC236}">
                <a16:creationId xmlns:a16="http://schemas.microsoft.com/office/drawing/2014/main" id="{B62FC045-3606-4C8A-BDB2-385DB17DC754}"/>
              </a:ext>
            </a:extLst>
          </p:cNvPr>
          <p:cNvPicPr>
            <a:picLocks noChangeAspect="1"/>
          </p:cNvPicPr>
          <p:nvPr/>
        </p:nvPicPr>
        <p:blipFill>
          <a:blip r:embed="rId4"/>
          <a:stretch>
            <a:fillRect/>
          </a:stretch>
        </p:blipFill>
        <p:spPr>
          <a:xfrm>
            <a:off x="9030451" y="2791575"/>
            <a:ext cx="1790320" cy="1584000"/>
          </a:xfrm>
          <a:prstGeom prst="rect">
            <a:avLst/>
          </a:prstGeom>
        </p:spPr>
      </p:pic>
      <p:sp>
        <p:nvSpPr>
          <p:cNvPr id="12" name="Rettangolo 11"/>
          <p:cNvSpPr/>
          <p:nvPr/>
        </p:nvSpPr>
        <p:spPr>
          <a:xfrm>
            <a:off x="979099" y="4722332"/>
            <a:ext cx="2207443" cy="954107"/>
          </a:xfrm>
          <a:prstGeom prst="rect">
            <a:avLst/>
          </a:prstGeom>
        </p:spPr>
        <p:txBody>
          <a:bodyPr wrap="square">
            <a:spAutoFit/>
          </a:bodyPr>
          <a:lstStyle/>
          <a:p>
            <a:pPr algn="ctr"/>
            <a:r>
              <a:rPr lang="it-IT" sz="1400" b="1" dirty="0">
                <a:solidFill>
                  <a:schemeClr val="accent6"/>
                </a:solidFill>
              </a:rPr>
              <a:t>OBIETTIVI SOCIALI </a:t>
            </a:r>
          </a:p>
          <a:p>
            <a:pPr algn="ctr"/>
            <a:r>
              <a:rPr lang="it-IT" sz="1400" dirty="0">
                <a:solidFill>
                  <a:schemeClr val="accent6"/>
                </a:solidFill>
              </a:rPr>
              <a:t>- Recuperare la socialità;</a:t>
            </a:r>
          </a:p>
          <a:p>
            <a:pPr algn="ctr"/>
            <a:r>
              <a:rPr lang="it-IT" sz="1400" dirty="0">
                <a:solidFill>
                  <a:schemeClr val="accent6"/>
                </a:solidFill>
              </a:rPr>
              <a:t>- Solidarietà ed ecologia;</a:t>
            </a:r>
          </a:p>
          <a:p>
            <a:pPr algn="ctr"/>
            <a:r>
              <a:rPr lang="it-IT" sz="1400" dirty="0">
                <a:solidFill>
                  <a:schemeClr val="accent6"/>
                </a:solidFill>
              </a:rPr>
              <a:t>- Cultura circolare </a:t>
            </a:r>
            <a:r>
              <a:rPr lang="it-IT" sz="1400" dirty="0" err="1">
                <a:solidFill>
                  <a:schemeClr val="accent6"/>
                </a:solidFill>
              </a:rPr>
              <a:t>Vs</a:t>
            </a:r>
            <a:r>
              <a:rPr lang="it-IT" sz="1400" dirty="0">
                <a:solidFill>
                  <a:schemeClr val="accent6"/>
                </a:solidFill>
              </a:rPr>
              <a:t> Spreco </a:t>
            </a:r>
          </a:p>
        </p:txBody>
      </p:sp>
      <p:sp>
        <p:nvSpPr>
          <p:cNvPr id="13" name="Rettangolo 12"/>
          <p:cNvSpPr/>
          <p:nvPr/>
        </p:nvSpPr>
        <p:spPr>
          <a:xfrm>
            <a:off x="4793706" y="4667024"/>
            <a:ext cx="2715458" cy="1600438"/>
          </a:xfrm>
          <a:prstGeom prst="rect">
            <a:avLst/>
          </a:prstGeom>
        </p:spPr>
        <p:txBody>
          <a:bodyPr wrap="square">
            <a:spAutoFit/>
          </a:bodyPr>
          <a:lstStyle/>
          <a:p>
            <a:pPr algn="ctr"/>
            <a:r>
              <a:rPr lang="it-IT" sz="1400" b="1" dirty="0">
                <a:solidFill>
                  <a:schemeClr val="accent5">
                    <a:lumMod val="75000"/>
                  </a:schemeClr>
                </a:solidFill>
              </a:rPr>
              <a:t>OBIETTIVI AMBIENTALI</a:t>
            </a:r>
            <a:br>
              <a:rPr lang="it-IT" sz="1400" b="1" dirty="0">
                <a:solidFill>
                  <a:schemeClr val="accent5">
                    <a:lumMod val="75000"/>
                  </a:schemeClr>
                </a:solidFill>
              </a:rPr>
            </a:br>
            <a:r>
              <a:rPr lang="it-IT" sz="1400" b="1" dirty="0">
                <a:solidFill>
                  <a:schemeClr val="accent5">
                    <a:lumMod val="75000"/>
                  </a:schemeClr>
                </a:solidFill>
              </a:rPr>
              <a:t>- Consapevolezza dei diritti ecologici di tutti gli esseri viventi</a:t>
            </a:r>
            <a:br>
              <a:rPr lang="it-IT" sz="1400" b="1" dirty="0">
                <a:solidFill>
                  <a:schemeClr val="accent5">
                    <a:lumMod val="75000"/>
                  </a:schemeClr>
                </a:solidFill>
              </a:rPr>
            </a:br>
            <a:r>
              <a:rPr lang="it-IT" sz="1400" b="1" dirty="0">
                <a:solidFill>
                  <a:schemeClr val="accent5">
                    <a:lumMod val="75000"/>
                  </a:schemeClr>
                </a:solidFill>
              </a:rPr>
              <a:t>- Approccio sistematico alle soluzioni dei problemi ambientali</a:t>
            </a:r>
            <a:br>
              <a:rPr lang="it-IT" sz="1400" b="1" dirty="0">
                <a:solidFill>
                  <a:schemeClr val="accent5">
                    <a:lumMod val="75000"/>
                  </a:schemeClr>
                </a:solidFill>
              </a:rPr>
            </a:br>
            <a:r>
              <a:rPr lang="it-IT" sz="1400" b="1" dirty="0">
                <a:solidFill>
                  <a:schemeClr val="accent5">
                    <a:lumMod val="75000"/>
                  </a:schemeClr>
                </a:solidFill>
              </a:rPr>
              <a:t>- Ridurre gli impatti negativi dell’azione dell’uomo sulla natura</a:t>
            </a:r>
            <a:endParaRPr lang="it-IT" sz="1400" dirty="0"/>
          </a:p>
        </p:txBody>
      </p:sp>
      <p:sp>
        <p:nvSpPr>
          <p:cNvPr id="14" name="Titolo 1">
            <a:extLst>
              <a:ext uri="{FF2B5EF4-FFF2-40B4-BE49-F238E27FC236}">
                <a16:creationId xmlns:a16="http://schemas.microsoft.com/office/drawing/2014/main" id="{A6D82654-DB4F-43F7-A71C-FEDB188AA6BB}"/>
              </a:ext>
            </a:extLst>
          </p:cNvPr>
          <p:cNvSpPr>
            <a:spLocks noGrp="1"/>
          </p:cNvSpPr>
          <p:nvPr>
            <p:ph type="title"/>
          </p:nvPr>
        </p:nvSpPr>
        <p:spPr>
          <a:xfrm>
            <a:off x="8461422" y="4655169"/>
            <a:ext cx="3056343" cy="1186873"/>
          </a:xfrm>
        </p:spPr>
        <p:txBody>
          <a:bodyPr>
            <a:normAutofit fontScale="90000"/>
          </a:bodyPr>
          <a:lstStyle/>
          <a:p>
            <a:pPr algn="ctr"/>
            <a:r>
              <a:rPr lang="it-IT" sz="1400" b="1" dirty="0">
                <a:solidFill>
                  <a:schemeClr val="accent4">
                    <a:lumMod val="75000"/>
                  </a:schemeClr>
                </a:solidFill>
                <a:latin typeface="+mn-lt"/>
              </a:rPr>
              <a:t>OBIETTIVI ECONOMICI</a:t>
            </a:r>
            <a:br>
              <a:rPr lang="it-IT" sz="1400" dirty="0">
                <a:solidFill>
                  <a:schemeClr val="accent4">
                    <a:lumMod val="75000"/>
                  </a:schemeClr>
                </a:solidFill>
                <a:latin typeface="+mn-lt"/>
              </a:rPr>
            </a:br>
            <a:r>
              <a:rPr lang="it-IT" sz="1400" dirty="0">
                <a:solidFill>
                  <a:schemeClr val="accent4">
                    <a:lumMod val="75000"/>
                  </a:schemeClr>
                </a:solidFill>
                <a:latin typeface="+mn-lt"/>
              </a:rPr>
              <a:t>- La Bioeconomia</a:t>
            </a:r>
            <a:br>
              <a:rPr lang="it-IT" sz="1400" dirty="0">
                <a:solidFill>
                  <a:schemeClr val="accent4">
                    <a:lumMod val="75000"/>
                  </a:schemeClr>
                </a:solidFill>
                <a:latin typeface="+mn-lt"/>
              </a:rPr>
            </a:br>
            <a:r>
              <a:rPr lang="it-IT" sz="1400" dirty="0">
                <a:solidFill>
                  <a:schemeClr val="accent4">
                    <a:lumMod val="75000"/>
                  </a:schemeClr>
                </a:solidFill>
                <a:latin typeface="+mn-lt"/>
              </a:rPr>
              <a:t>- Il sistema dell’economia circolare</a:t>
            </a:r>
            <a:br>
              <a:rPr lang="it-IT" sz="1400" dirty="0">
                <a:solidFill>
                  <a:schemeClr val="accent4">
                    <a:lumMod val="75000"/>
                  </a:schemeClr>
                </a:solidFill>
                <a:latin typeface="+mn-lt"/>
              </a:rPr>
            </a:br>
            <a:r>
              <a:rPr lang="it-IT" sz="1400" dirty="0">
                <a:solidFill>
                  <a:schemeClr val="accent4">
                    <a:lumMod val="75000"/>
                  </a:schemeClr>
                </a:solidFill>
                <a:latin typeface="+mn-lt"/>
              </a:rPr>
              <a:t>- Cambiamenti climatici e danni economici</a:t>
            </a:r>
            <a:br>
              <a:rPr lang="it-IT" sz="1400" dirty="0">
                <a:solidFill>
                  <a:schemeClr val="accent4">
                    <a:lumMod val="75000"/>
                  </a:schemeClr>
                </a:solidFill>
                <a:latin typeface="+mn-lt"/>
              </a:rPr>
            </a:br>
            <a:r>
              <a:rPr lang="it-IT" sz="1400" dirty="0">
                <a:solidFill>
                  <a:schemeClr val="accent4">
                    <a:lumMod val="75000"/>
                  </a:schemeClr>
                </a:solidFill>
                <a:latin typeface="+mn-lt"/>
              </a:rPr>
              <a:t>- L’impresa del futuro: zero emissioni, circolare e rigenerativa</a:t>
            </a:r>
          </a:p>
        </p:txBody>
      </p:sp>
    </p:spTree>
    <p:extLst>
      <p:ext uri="{BB962C8B-B14F-4D97-AF65-F5344CB8AC3E}">
        <p14:creationId xmlns:p14="http://schemas.microsoft.com/office/powerpoint/2010/main" val="381647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F21861-4860-45CD-87A6-EC2893A5273A}"/>
              </a:ext>
            </a:extLst>
          </p:cNvPr>
          <p:cNvSpPr>
            <a:spLocks noGrp="1"/>
          </p:cNvSpPr>
          <p:nvPr>
            <p:ph type="title"/>
          </p:nvPr>
        </p:nvSpPr>
        <p:spPr>
          <a:xfrm>
            <a:off x="1661824" y="526472"/>
            <a:ext cx="8590539" cy="671946"/>
          </a:xfrm>
        </p:spPr>
        <p:txBody>
          <a:bodyPr/>
          <a:lstStyle/>
          <a:p>
            <a:pPr algn="ctr"/>
            <a:r>
              <a:rPr lang="it-IT" dirty="0">
                <a:solidFill>
                  <a:schemeClr val="accent6">
                    <a:lumMod val="75000"/>
                  </a:schemeClr>
                </a:solidFill>
                <a:latin typeface="Comic Sans MS" panose="030F0702030302020204" pitchFamily="66" charset="0"/>
              </a:rPr>
              <a:t>PCTO A.S. 2021/2022 - CLASSI QUARTE</a:t>
            </a:r>
          </a:p>
        </p:txBody>
      </p:sp>
      <p:sp>
        <p:nvSpPr>
          <p:cNvPr id="3" name="Segnaposto contenuto 2">
            <a:extLst>
              <a:ext uri="{FF2B5EF4-FFF2-40B4-BE49-F238E27FC236}">
                <a16:creationId xmlns:a16="http://schemas.microsoft.com/office/drawing/2014/main" id="{574BA5A9-18FF-4FAC-B2D8-BFB041DC0584}"/>
              </a:ext>
            </a:extLst>
          </p:cNvPr>
          <p:cNvSpPr>
            <a:spLocks noGrp="1"/>
          </p:cNvSpPr>
          <p:nvPr>
            <p:ph idx="1"/>
          </p:nvPr>
        </p:nvSpPr>
        <p:spPr>
          <a:xfrm>
            <a:off x="5007703" y="1851018"/>
            <a:ext cx="6362267" cy="2905706"/>
          </a:xfrm>
        </p:spPr>
        <p:txBody>
          <a:bodyPr/>
          <a:lstStyle/>
          <a:p>
            <a:pPr marL="0" indent="0" algn="just">
              <a:buNone/>
            </a:pPr>
            <a:r>
              <a:rPr lang="it-IT" dirty="0">
                <a:solidFill>
                  <a:schemeClr val="accent6">
                    <a:lumMod val="75000"/>
                  </a:schemeClr>
                </a:solidFill>
              </a:rPr>
              <a:t>Per le classi quarte le esperienze formative, suddivise per curvatura, dunque attraverso classi trasversali,  saranno anch’esse ricondotte nel solco del piano della </a:t>
            </a:r>
            <a:r>
              <a:rPr lang="it-IT" dirty="0" err="1">
                <a:solidFill>
                  <a:schemeClr val="accent6">
                    <a:lumMod val="75000"/>
                  </a:schemeClr>
                </a:solidFill>
              </a:rPr>
              <a:t>Ri</a:t>
            </a:r>
            <a:r>
              <a:rPr lang="it-IT" b="1" dirty="0" err="1">
                <a:solidFill>
                  <a:schemeClr val="accent6">
                    <a:lumMod val="75000"/>
                  </a:schemeClr>
                </a:solidFill>
              </a:rPr>
              <a:t>Generazione</a:t>
            </a:r>
            <a:r>
              <a:rPr lang="it-IT" dirty="0">
                <a:solidFill>
                  <a:schemeClr val="accent6">
                    <a:lumMod val="75000"/>
                  </a:schemeClr>
                </a:solidFill>
              </a:rPr>
              <a:t> della scuola.</a:t>
            </a:r>
          </a:p>
        </p:txBody>
      </p:sp>
      <p:pic>
        <p:nvPicPr>
          <p:cNvPr id="5" name="Immagine 4">
            <a:extLst>
              <a:ext uri="{FF2B5EF4-FFF2-40B4-BE49-F238E27FC236}">
                <a16:creationId xmlns:a16="http://schemas.microsoft.com/office/drawing/2014/main" id="{1B2C879F-1412-4F8E-9E84-DCBAEB25F51F}"/>
              </a:ext>
            </a:extLst>
          </p:cNvPr>
          <p:cNvPicPr>
            <a:picLocks noChangeAspect="1"/>
          </p:cNvPicPr>
          <p:nvPr/>
        </p:nvPicPr>
        <p:blipFill>
          <a:blip r:embed="rId2"/>
          <a:stretch>
            <a:fillRect/>
          </a:stretch>
        </p:blipFill>
        <p:spPr>
          <a:xfrm>
            <a:off x="1071712" y="1873956"/>
            <a:ext cx="3712725" cy="2692646"/>
          </a:xfrm>
          <a:prstGeom prst="rect">
            <a:avLst/>
          </a:prstGeom>
        </p:spPr>
      </p:pic>
    </p:spTree>
    <p:extLst>
      <p:ext uri="{BB962C8B-B14F-4D97-AF65-F5344CB8AC3E}">
        <p14:creationId xmlns:p14="http://schemas.microsoft.com/office/powerpoint/2010/main" val="161300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1F10524-C174-459E-997A-D9FC3CF988D8}"/>
              </a:ext>
            </a:extLst>
          </p:cNvPr>
          <p:cNvSpPr>
            <a:spLocks noGrp="1"/>
          </p:cNvSpPr>
          <p:nvPr>
            <p:ph idx="1"/>
          </p:nvPr>
        </p:nvSpPr>
        <p:spPr>
          <a:xfrm>
            <a:off x="1079209" y="643370"/>
            <a:ext cx="9879013" cy="4824556"/>
          </a:xfrm>
        </p:spPr>
        <p:txBody>
          <a:bodyPr>
            <a:normAutofit/>
          </a:bodyPr>
          <a:lstStyle/>
          <a:p>
            <a:pPr marL="0" indent="0" algn="ctr">
              <a:buNone/>
            </a:pPr>
            <a:r>
              <a:rPr lang="it-IT" b="1" dirty="0">
                <a:solidFill>
                  <a:srgbClr val="92D050"/>
                </a:solidFill>
              </a:rPr>
              <a:t>CLASSI QUARTE</a:t>
            </a:r>
          </a:p>
          <a:p>
            <a:pPr marL="0" indent="0" algn="ctr">
              <a:buNone/>
            </a:pPr>
            <a:r>
              <a:rPr lang="it-IT" b="1" dirty="0">
                <a:solidFill>
                  <a:srgbClr val="92D050"/>
                </a:solidFill>
              </a:rPr>
              <a:t>PERCORSI TRASVERSALI</a:t>
            </a:r>
            <a:r>
              <a:rPr lang="it-IT" dirty="0">
                <a:solidFill>
                  <a:srgbClr val="92D050"/>
                </a:solidFill>
              </a:rPr>
              <a:t> </a:t>
            </a:r>
          </a:p>
          <a:p>
            <a:pPr marL="0" indent="0" algn="ctr">
              <a:buNone/>
            </a:pPr>
            <a:r>
              <a:rPr lang="it-IT" dirty="0">
                <a:latin typeface="Comic Sans MS" panose="030F0702030302020204" pitchFamily="66" charset="0"/>
              </a:rPr>
              <a:t>adesione tramite apposito bando</a:t>
            </a:r>
          </a:p>
          <a:p>
            <a:pPr marL="514350" indent="-514350" algn="just">
              <a:buAutoNum type="arabicPeriod"/>
            </a:pPr>
            <a:r>
              <a:rPr lang="it-IT" dirty="0">
                <a:latin typeface="Comic Sans MS" panose="030F0702030302020204" pitchFamily="66" charset="0"/>
              </a:rPr>
              <a:t>A Scuola di OpenCoesione</a:t>
            </a:r>
          </a:p>
          <a:p>
            <a:pPr marL="514350" indent="-514350" algn="just">
              <a:buAutoNum type="arabicPeriod"/>
            </a:pPr>
            <a:r>
              <a:rPr lang="it-IT" dirty="0">
                <a:latin typeface="Comic Sans MS" panose="030F0702030302020204" pitchFamily="66" charset="0"/>
              </a:rPr>
              <a:t>Abitare il futuro, riabitare la terra</a:t>
            </a:r>
          </a:p>
          <a:p>
            <a:pPr marL="514350" indent="-514350" algn="just">
              <a:buAutoNum type="arabicPeriod"/>
            </a:pPr>
            <a:r>
              <a:rPr lang="it-IT" dirty="0">
                <a:latin typeface="Comic Sans MS" panose="030F0702030302020204" pitchFamily="66" charset="0"/>
              </a:rPr>
              <a:t>A scuola di </a:t>
            </a:r>
            <a:r>
              <a:rPr lang="it-IT" i="1" dirty="0" err="1">
                <a:latin typeface="Comic Sans MS" panose="030F0702030302020204" pitchFamily="66" charset="0"/>
              </a:rPr>
              <a:t>debate</a:t>
            </a:r>
            <a:r>
              <a:rPr lang="it-IT" i="1" dirty="0">
                <a:latin typeface="Comic Sans MS" panose="030F0702030302020204" pitchFamily="66" charset="0"/>
              </a:rPr>
              <a:t> </a:t>
            </a:r>
            <a:endParaRPr lang="it-IT" dirty="0">
              <a:latin typeface="Comic Sans MS" panose="030F0702030302020204" pitchFamily="66" charset="0"/>
            </a:endParaRPr>
          </a:p>
          <a:p>
            <a:pPr marL="514350" indent="-514350" algn="just">
              <a:buAutoNum type="arabicPeriod"/>
            </a:pPr>
            <a:r>
              <a:rPr lang="it-IT" i="1" dirty="0">
                <a:latin typeface="Comic Sans MS" panose="030F0702030302020204" pitchFamily="66" charset="0"/>
              </a:rPr>
              <a:t>Public </a:t>
            </a:r>
            <a:r>
              <a:rPr lang="it-IT" i="1" dirty="0" err="1">
                <a:latin typeface="Comic Sans MS" panose="030F0702030302020204" pitchFamily="66" charset="0"/>
              </a:rPr>
              <a:t>speaking</a:t>
            </a:r>
            <a:r>
              <a:rPr lang="it-IT" i="1" dirty="0">
                <a:latin typeface="Comic Sans MS" panose="030F0702030302020204" pitchFamily="66" charset="0"/>
              </a:rPr>
              <a:t> </a:t>
            </a:r>
            <a:endParaRPr lang="it-IT" dirty="0">
              <a:latin typeface="Comic Sans MS" panose="030F0702030302020204" pitchFamily="66" charset="0"/>
            </a:endParaRPr>
          </a:p>
          <a:p>
            <a:pPr marL="514350" indent="-514350" algn="just">
              <a:buAutoNum type="arabicPeriod"/>
            </a:pPr>
            <a:r>
              <a:rPr lang="it-IT" dirty="0">
                <a:latin typeface="Comic Sans MS" panose="030F0702030302020204" pitchFamily="66" charset="0"/>
              </a:rPr>
              <a:t>Connessioni Made in </a:t>
            </a:r>
            <a:r>
              <a:rPr lang="it-IT" dirty="0" err="1">
                <a:latin typeface="Comic Sans MS" panose="030F0702030302020204" pitchFamily="66" charset="0"/>
              </a:rPr>
              <a:t>Italy</a:t>
            </a:r>
            <a:endParaRPr lang="it-IT" dirty="0">
              <a:latin typeface="Comic Sans MS" panose="030F0702030302020204" pitchFamily="66" charset="0"/>
            </a:endParaRPr>
          </a:p>
          <a:p>
            <a:pPr marL="0" indent="0" algn="just">
              <a:buNone/>
            </a:pPr>
            <a:endParaRPr lang="it-IT" i="1" dirty="0"/>
          </a:p>
          <a:p>
            <a:pPr marL="0" indent="0" algn="just">
              <a:buNone/>
            </a:pPr>
            <a:endParaRPr lang="it-IT" dirty="0"/>
          </a:p>
        </p:txBody>
      </p:sp>
    </p:spTree>
    <p:extLst>
      <p:ext uri="{BB962C8B-B14F-4D97-AF65-F5344CB8AC3E}">
        <p14:creationId xmlns:p14="http://schemas.microsoft.com/office/powerpoint/2010/main" val="1769648497"/>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05ED2A-D525-49C0-A9E3-C347BE12AFDC}"/>
              </a:ext>
            </a:extLst>
          </p:cNvPr>
          <p:cNvSpPr>
            <a:spLocks noGrp="1"/>
          </p:cNvSpPr>
          <p:nvPr>
            <p:ph type="title"/>
          </p:nvPr>
        </p:nvSpPr>
        <p:spPr>
          <a:xfrm>
            <a:off x="802842" y="397162"/>
            <a:ext cx="3932237" cy="801255"/>
          </a:xfrm>
        </p:spPr>
        <p:txBody>
          <a:bodyPr/>
          <a:lstStyle/>
          <a:p>
            <a:pPr algn="ctr"/>
            <a:r>
              <a:rPr lang="it-IT" dirty="0">
                <a:solidFill>
                  <a:srgbClr val="0070C0"/>
                </a:solidFill>
                <a:latin typeface="Comic Sans MS" panose="030F0702030302020204" pitchFamily="66" charset="0"/>
              </a:rPr>
              <a:t>CLASSI QUARTE</a:t>
            </a:r>
          </a:p>
        </p:txBody>
      </p:sp>
      <p:sp>
        <p:nvSpPr>
          <p:cNvPr id="3" name="Segnaposto contenuto 2">
            <a:extLst>
              <a:ext uri="{FF2B5EF4-FFF2-40B4-BE49-F238E27FC236}">
                <a16:creationId xmlns:a16="http://schemas.microsoft.com/office/drawing/2014/main" id="{18F87493-268C-485E-9DB7-27A994732C78}"/>
              </a:ext>
            </a:extLst>
          </p:cNvPr>
          <p:cNvSpPr>
            <a:spLocks noGrp="1"/>
          </p:cNvSpPr>
          <p:nvPr>
            <p:ph idx="1"/>
          </p:nvPr>
        </p:nvSpPr>
        <p:spPr>
          <a:xfrm>
            <a:off x="5772727" y="682625"/>
            <a:ext cx="5930323" cy="4873625"/>
          </a:xfrm>
        </p:spPr>
        <p:txBody>
          <a:bodyPr>
            <a:normAutofit/>
          </a:bodyPr>
          <a:lstStyle/>
          <a:p>
            <a:pPr marL="0" indent="0" algn="just">
              <a:lnSpc>
                <a:spcPct val="100000"/>
              </a:lnSpc>
              <a:spcBef>
                <a:spcPts val="0"/>
              </a:spcBef>
              <a:buNone/>
            </a:pPr>
            <a:r>
              <a:rPr lang="it-IT" sz="2800" dirty="0"/>
              <a:t>ESPERIENZA FORMATIVA N.1  -ORE: 50</a:t>
            </a:r>
          </a:p>
          <a:p>
            <a:pPr marL="0" indent="0" algn="just">
              <a:lnSpc>
                <a:spcPct val="100000"/>
              </a:lnSpc>
              <a:spcBef>
                <a:spcPts val="0"/>
              </a:spcBef>
              <a:buNone/>
            </a:pPr>
            <a:r>
              <a:rPr lang="it-IT" sz="2800" dirty="0"/>
              <a:t>Studenti: 20</a:t>
            </a:r>
          </a:p>
          <a:p>
            <a:pPr marL="0" indent="0" algn="just">
              <a:lnSpc>
                <a:spcPct val="100000"/>
              </a:lnSpc>
              <a:spcBef>
                <a:spcPts val="0"/>
              </a:spcBef>
              <a:buNone/>
            </a:pPr>
            <a:r>
              <a:rPr lang="it-IT" dirty="0">
                <a:solidFill>
                  <a:schemeClr val="accent1">
                    <a:lumMod val="75000"/>
                  </a:schemeClr>
                </a:solidFill>
              </a:rPr>
              <a:t>A Scuola di OpenCoesione</a:t>
            </a:r>
          </a:p>
          <a:p>
            <a:pPr marL="0" indent="0" algn="just">
              <a:spcAft>
                <a:spcPts val="750"/>
              </a:spcAft>
              <a:buNone/>
            </a:pPr>
            <a:r>
              <a:rPr lang="it-IT" sz="2100" dirty="0">
                <a:ea typeface="Times New Roman" panose="02020603050405020304" pitchFamily="18" charset="0"/>
              </a:rPr>
              <a:t>P</a:t>
            </a:r>
            <a:r>
              <a:rPr lang="it-IT" sz="2100" dirty="0">
                <a:effectLst/>
                <a:ea typeface="Times New Roman" panose="02020603050405020304" pitchFamily="18" charset="0"/>
              </a:rPr>
              <a:t>romuove e sviluppa principi di </a:t>
            </a:r>
            <a:r>
              <a:rPr lang="it-IT" sz="2100" b="1" dirty="0">
                <a:effectLst/>
                <a:ea typeface="Times New Roman" panose="02020603050405020304" pitchFamily="18" charset="0"/>
              </a:rPr>
              <a:t>cittadinanza attiva e consapevole</a:t>
            </a:r>
            <a:r>
              <a:rPr lang="it-IT" sz="2100" dirty="0">
                <a:effectLst/>
                <a:ea typeface="Times New Roman" panose="02020603050405020304" pitchFamily="18" charset="0"/>
              </a:rPr>
              <a:t>, attraverso attività di </a:t>
            </a:r>
            <a:r>
              <a:rPr lang="it-IT" sz="2100" b="1" dirty="0">
                <a:effectLst/>
                <a:ea typeface="Times New Roman" panose="02020603050405020304" pitchFamily="18" charset="0"/>
              </a:rPr>
              <a:t>ricerca e monitoraggio civico dei finanziamenti pubblici europei e nazionali</a:t>
            </a:r>
            <a:r>
              <a:rPr lang="it-IT" sz="2100" dirty="0">
                <a:effectLst/>
                <a:ea typeface="Times New Roman" panose="02020603050405020304" pitchFamily="18" charset="0"/>
              </a:rPr>
              <a:t>.</a:t>
            </a:r>
          </a:p>
          <a:p>
            <a:pPr marL="0" indent="0" algn="just">
              <a:spcAft>
                <a:spcPts val="750"/>
              </a:spcAft>
              <a:buNone/>
            </a:pPr>
            <a:r>
              <a:rPr lang="it-IT" sz="2100" dirty="0">
                <a:effectLst/>
                <a:ea typeface="Times New Roman" panose="02020603050405020304" pitchFamily="18" charset="0"/>
              </a:rPr>
              <a:t>Il progetto permette di sviluppare competenze digitali, statistiche e di educazione civica, per aiutare gli studenti a conoscere e comunicare, con l’ausilio di tecniche giornalistiche, come le politiche pubbliche, e in particolare le politiche di coesione, intervengono nei luoghi dove essi vivono.</a:t>
            </a:r>
          </a:p>
          <a:p>
            <a:pPr marL="0" indent="0">
              <a:buNone/>
            </a:pPr>
            <a:endParaRPr lang="it-IT" dirty="0"/>
          </a:p>
        </p:txBody>
      </p:sp>
      <p:pic>
        <p:nvPicPr>
          <p:cNvPr id="5" name="Immagine 4">
            <a:extLst>
              <a:ext uri="{FF2B5EF4-FFF2-40B4-BE49-F238E27FC236}">
                <a16:creationId xmlns:a16="http://schemas.microsoft.com/office/drawing/2014/main" id="{F223C4BC-5BD3-4A01-9116-0BCA2E8D0A71}"/>
              </a:ext>
            </a:extLst>
          </p:cNvPr>
          <p:cNvPicPr>
            <a:picLocks noChangeAspect="1"/>
          </p:cNvPicPr>
          <p:nvPr/>
        </p:nvPicPr>
        <p:blipFill>
          <a:blip r:embed="rId2"/>
          <a:stretch>
            <a:fillRect/>
          </a:stretch>
        </p:blipFill>
        <p:spPr>
          <a:xfrm>
            <a:off x="387927" y="1540164"/>
            <a:ext cx="5076825" cy="2143125"/>
          </a:xfrm>
          <a:prstGeom prst="rect">
            <a:avLst/>
          </a:prstGeom>
        </p:spPr>
      </p:pic>
      <p:pic>
        <p:nvPicPr>
          <p:cNvPr id="6" name="Immagine 5">
            <a:extLst>
              <a:ext uri="{FF2B5EF4-FFF2-40B4-BE49-F238E27FC236}">
                <a16:creationId xmlns:a16="http://schemas.microsoft.com/office/drawing/2014/main" id="{53B4D7C8-EF7A-4A91-AE0C-955F2DD810DF}"/>
              </a:ext>
            </a:extLst>
          </p:cNvPr>
          <p:cNvPicPr>
            <a:picLocks noChangeAspect="1"/>
          </p:cNvPicPr>
          <p:nvPr/>
        </p:nvPicPr>
        <p:blipFill>
          <a:blip r:embed="rId3"/>
          <a:stretch>
            <a:fillRect/>
          </a:stretch>
        </p:blipFill>
        <p:spPr>
          <a:xfrm>
            <a:off x="400632" y="3788641"/>
            <a:ext cx="5030350" cy="1485323"/>
          </a:xfrm>
          <a:prstGeom prst="rect">
            <a:avLst/>
          </a:prstGeom>
        </p:spPr>
      </p:pic>
    </p:spTree>
    <p:extLst>
      <p:ext uri="{BB962C8B-B14F-4D97-AF65-F5344CB8AC3E}">
        <p14:creationId xmlns:p14="http://schemas.microsoft.com/office/powerpoint/2010/main" val="67486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55A014-D7D1-4C26-8BCF-F38E3170A573}"/>
              </a:ext>
            </a:extLst>
          </p:cNvPr>
          <p:cNvSpPr>
            <a:spLocks noGrp="1"/>
          </p:cNvSpPr>
          <p:nvPr>
            <p:ph type="title"/>
          </p:nvPr>
        </p:nvSpPr>
        <p:spPr>
          <a:xfrm>
            <a:off x="756660" y="535709"/>
            <a:ext cx="3932237" cy="690418"/>
          </a:xfrm>
        </p:spPr>
        <p:txBody>
          <a:bodyPr/>
          <a:lstStyle/>
          <a:p>
            <a:pPr algn="ctr"/>
            <a:r>
              <a:rPr lang="it-IT" b="1" dirty="0">
                <a:solidFill>
                  <a:schemeClr val="accent2">
                    <a:lumMod val="75000"/>
                  </a:schemeClr>
                </a:solidFill>
                <a:latin typeface="Comic Sans MS" panose="030F0702030302020204" pitchFamily="66" charset="0"/>
              </a:rPr>
              <a:t>CLASSI QUARTE</a:t>
            </a:r>
            <a:endParaRPr lang="it-IT" b="1" dirty="0">
              <a:solidFill>
                <a:schemeClr val="accent2">
                  <a:lumMod val="75000"/>
                </a:schemeClr>
              </a:solidFill>
            </a:endParaRPr>
          </a:p>
        </p:txBody>
      </p:sp>
      <p:sp>
        <p:nvSpPr>
          <p:cNvPr id="3" name="Segnaposto contenuto 2">
            <a:extLst>
              <a:ext uri="{FF2B5EF4-FFF2-40B4-BE49-F238E27FC236}">
                <a16:creationId xmlns:a16="http://schemas.microsoft.com/office/drawing/2014/main" id="{83822E5A-D8D6-4353-869F-993DA22DF4E0}"/>
              </a:ext>
            </a:extLst>
          </p:cNvPr>
          <p:cNvSpPr>
            <a:spLocks noGrp="1"/>
          </p:cNvSpPr>
          <p:nvPr>
            <p:ph idx="1"/>
          </p:nvPr>
        </p:nvSpPr>
        <p:spPr>
          <a:xfrm>
            <a:off x="5183188" y="457201"/>
            <a:ext cx="6389976" cy="5403850"/>
          </a:xfrm>
        </p:spPr>
        <p:txBody>
          <a:bodyPr>
            <a:noAutofit/>
          </a:bodyPr>
          <a:lstStyle/>
          <a:p>
            <a:pPr marL="0" indent="0" algn="just">
              <a:buNone/>
            </a:pPr>
            <a:r>
              <a:rPr lang="it-IT" sz="2400" dirty="0"/>
              <a:t>ESPERIENZA FORMATIVA N. 2</a:t>
            </a:r>
          </a:p>
          <a:p>
            <a:pPr marL="0" indent="0" algn="just">
              <a:buNone/>
            </a:pPr>
            <a:r>
              <a:rPr lang="it-IT" sz="2400" dirty="0"/>
              <a:t>ORE: 30</a:t>
            </a:r>
          </a:p>
          <a:p>
            <a:pPr marL="0" indent="0" algn="just">
              <a:buNone/>
            </a:pPr>
            <a:r>
              <a:rPr lang="it-IT" sz="2400" dirty="0"/>
              <a:t>Studenti: 25</a:t>
            </a:r>
          </a:p>
          <a:p>
            <a:pPr marL="0" indent="0" algn="just">
              <a:buNone/>
            </a:pPr>
            <a:r>
              <a:rPr lang="it-IT" sz="1800" b="1" dirty="0">
                <a:solidFill>
                  <a:schemeClr val="accent2">
                    <a:lumMod val="75000"/>
                  </a:schemeClr>
                </a:solidFill>
              </a:rPr>
              <a:t>Abitare il futuro, riabitare la terra.</a:t>
            </a:r>
          </a:p>
          <a:p>
            <a:pPr marL="0" indent="0" algn="just">
              <a:buNone/>
            </a:pPr>
            <a:r>
              <a:rPr lang="it-IT" sz="1800" b="1" dirty="0">
                <a:solidFill>
                  <a:schemeClr val="accent2">
                    <a:lumMod val="75000"/>
                  </a:schemeClr>
                </a:solidFill>
              </a:rPr>
              <a:t>Nuovi modelli di cultura per l’ambiente</a:t>
            </a:r>
            <a:endParaRPr lang="it-IT" sz="1800" dirty="0">
              <a:solidFill>
                <a:schemeClr val="accent2">
                  <a:lumMod val="75000"/>
                </a:schemeClr>
              </a:solidFill>
            </a:endParaRPr>
          </a:p>
          <a:p>
            <a:pPr marL="0" indent="0" algn="just">
              <a:buNone/>
            </a:pPr>
            <a:r>
              <a:rPr lang="it-IT" sz="1800" dirty="0"/>
              <a:t>Coniuga la trasversalità dell’insegnamento dell’educazione civica e favorisce un approccio consapevole nei processi formativi e soggettivanti degli studenti del quarto e quinto anno di istruzione superiore. La vocazione del progetto riflette immediatamente l’esigenza, sempre più necessaria, di introdurre i giovani al mondo dell’università e quindi del lavoro, già consapevoli di come utilizzare le proprie conoscenze, delle conseguenze sull’ambiente delle scelte individuali. Si è infatti velocemente diffuso il bisogno di ripensare il mondo del lavoro in termini “agili”, declinando le competenze individuali in maniera fluida sia “in presenza” che “in remoto”, non disperdendo, bensì riorganizzando in maniera “smart” le proprie abilità sia tecniche che culturali.</a:t>
            </a:r>
          </a:p>
        </p:txBody>
      </p:sp>
      <p:pic>
        <p:nvPicPr>
          <p:cNvPr id="6" name="Immagine 5">
            <a:extLst>
              <a:ext uri="{FF2B5EF4-FFF2-40B4-BE49-F238E27FC236}">
                <a16:creationId xmlns:a16="http://schemas.microsoft.com/office/drawing/2014/main" id="{1ED3A0B5-5ED8-478F-BCE5-ADD0513289CD}"/>
              </a:ext>
            </a:extLst>
          </p:cNvPr>
          <p:cNvPicPr>
            <a:picLocks noChangeAspect="1"/>
          </p:cNvPicPr>
          <p:nvPr/>
        </p:nvPicPr>
        <p:blipFill>
          <a:blip r:embed="rId2"/>
          <a:stretch>
            <a:fillRect/>
          </a:stretch>
        </p:blipFill>
        <p:spPr>
          <a:xfrm>
            <a:off x="859272" y="1914236"/>
            <a:ext cx="3918514" cy="3479800"/>
          </a:xfrm>
          <a:prstGeom prst="rect">
            <a:avLst/>
          </a:prstGeom>
        </p:spPr>
      </p:pic>
    </p:spTree>
    <p:extLst>
      <p:ext uri="{BB962C8B-B14F-4D97-AF65-F5344CB8AC3E}">
        <p14:creationId xmlns:p14="http://schemas.microsoft.com/office/powerpoint/2010/main" val="1913903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49DE9E-56C1-494B-8E16-4E63C15751E1}"/>
              </a:ext>
            </a:extLst>
          </p:cNvPr>
          <p:cNvSpPr>
            <a:spLocks noGrp="1"/>
          </p:cNvSpPr>
          <p:nvPr>
            <p:ph type="title"/>
          </p:nvPr>
        </p:nvSpPr>
        <p:spPr>
          <a:xfrm>
            <a:off x="839788" y="674253"/>
            <a:ext cx="3932237" cy="764309"/>
          </a:xfrm>
        </p:spPr>
        <p:txBody>
          <a:bodyPr/>
          <a:lstStyle/>
          <a:p>
            <a:r>
              <a:rPr lang="it-IT" b="1" dirty="0">
                <a:solidFill>
                  <a:srgbClr val="FF0000"/>
                </a:solidFill>
                <a:latin typeface="Comic Sans MS" panose="030F0702030302020204" pitchFamily="66" charset="0"/>
              </a:rPr>
              <a:t>CLASSI QUARTE</a:t>
            </a:r>
            <a:endParaRPr lang="it-IT" dirty="0">
              <a:solidFill>
                <a:srgbClr val="FF0000"/>
              </a:solidFill>
            </a:endParaRPr>
          </a:p>
        </p:txBody>
      </p:sp>
      <p:sp>
        <p:nvSpPr>
          <p:cNvPr id="3" name="Segnaposto contenuto 2">
            <a:extLst>
              <a:ext uri="{FF2B5EF4-FFF2-40B4-BE49-F238E27FC236}">
                <a16:creationId xmlns:a16="http://schemas.microsoft.com/office/drawing/2014/main" id="{59A9869B-70DB-469D-9B78-3B8D54561E90}"/>
              </a:ext>
            </a:extLst>
          </p:cNvPr>
          <p:cNvSpPr>
            <a:spLocks noGrp="1"/>
          </p:cNvSpPr>
          <p:nvPr>
            <p:ph idx="1"/>
          </p:nvPr>
        </p:nvSpPr>
        <p:spPr/>
        <p:txBody>
          <a:bodyPr>
            <a:normAutofit fontScale="85000" lnSpcReduction="20000"/>
          </a:bodyPr>
          <a:lstStyle/>
          <a:p>
            <a:pPr marL="0" indent="0" algn="just">
              <a:buNone/>
            </a:pPr>
            <a:r>
              <a:rPr lang="it-IT" dirty="0"/>
              <a:t>ESPERIENZA FORMATIVA N. 3</a:t>
            </a:r>
          </a:p>
          <a:p>
            <a:pPr marL="0" indent="0" algn="just">
              <a:buNone/>
            </a:pPr>
            <a:r>
              <a:rPr lang="it-IT" dirty="0"/>
              <a:t>ORE: 30</a:t>
            </a:r>
          </a:p>
          <a:p>
            <a:pPr marL="0" indent="0" algn="just">
              <a:buNone/>
            </a:pPr>
            <a:r>
              <a:rPr lang="it-IT" dirty="0"/>
              <a:t>Studenti: 25</a:t>
            </a:r>
          </a:p>
          <a:p>
            <a:pPr marL="0" indent="0" algn="just">
              <a:buNone/>
            </a:pPr>
            <a:r>
              <a:rPr lang="it-IT" b="1" dirty="0">
                <a:solidFill>
                  <a:srgbClr val="FF0000"/>
                </a:solidFill>
              </a:rPr>
              <a:t> A Scuola di </a:t>
            </a:r>
            <a:r>
              <a:rPr lang="it-IT" b="1" i="1" dirty="0" err="1">
                <a:solidFill>
                  <a:srgbClr val="FF0000"/>
                </a:solidFill>
              </a:rPr>
              <a:t>debate</a:t>
            </a:r>
            <a:endParaRPr lang="it-IT" b="1" i="1" dirty="0">
              <a:solidFill>
                <a:srgbClr val="FF0000"/>
              </a:solidFill>
            </a:endParaRPr>
          </a:p>
          <a:p>
            <a:pPr marL="0" indent="0" algn="just">
              <a:buNone/>
            </a:pPr>
            <a:r>
              <a:rPr lang="it-IT" dirty="0"/>
              <a:t>Promuove negli studenti lo sviluppo delle competenze trasversali, imparando a mettere a fuoco i propri punti di forza e di debolezza, nonché </a:t>
            </a:r>
            <a:r>
              <a:rPr lang="it-IT" dirty="0" err="1"/>
              <a:t>arricchendoil</a:t>
            </a:r>
            <a:r>
              <a:rPr lang="it-IT" dirty="0"/>
              <a:t> proprio portfolio e migliorando le proprie capacità di apprendimento. L’approccio è di tipo </a:t>
            </a:r>
            <a:r>
              <a:rPr lang="it-IT" i="1" dirty="0" err="1"/>
              <a:t>many</a:t>
            </a:r>
            <a:r>
              <a:rPr lang="it-IT" i="1" dirty="0"/>
              <a:t> to </a:t>
            </a:r>
            <a:r>
              <a:rPr lang="it-IT" i="1" dirty="0" err="1"/>
              <a:t>many</a:t>
            </a:r>
            <a:r>
              <a:rPr lang="it-IT" dirty="0"/>
              <a:t>. Ogni studente coopera insieme agli altri per il raggiungimento dell’intento comune, mettendo in pratica le proprie conoscenze.</a:t>
            </a:r>
          </a:p>
        </p:txBody>
      </p:sp>
      <p:pic>
        <p:nvPicPr>
          <p:cNvPr id="5" name="Immagine 4">
            <a:extLst>
              <a:ext uri="{FF2B5EF4-FFF2-40B4-BE49-F238E27FC236}">
                <a16:creationId xmlns:a16="http://schemas.microsoft.com/office/drawing/2014/main" id="{A365F09F-4022-4018-83FD-0441AD71EDA3}"/>
              </a:ext>
            </a:extLst>
          </p:cNvPr>
          <p:cNvPicPr>
            <a:picLocks noChangeAspect="1"/>
          </p:cNvPicPr>
          <p:nvPr/>
        </p:nvPicPr>
        <p:blipFill>
          <a:blip r:embed="rId2"/>
          <a:stretch>
            <a:fillRect/>
          </a:stretch>
        </p:blipFill>
        <p:spPr>
          <a:xfrm>
            <a:off x="1057274" y="2476500"/>
            <a:ext cx="3590925" cy="2619375"/>
          </a:xfrm>
          <a:prstGeom prst="rect">
            <a:avLst/>
          </a:prstGeom>
        </p:spPr>
      </p:pic>
    </p:spTree>
    <p:extLst>
      <p:ext uri="{BB962C8B-B14F-4D97-AF65-F5344CB8AC3E}">
        <p14:creationId xmlns:p14="http://schemas.microsoft.com/office/powerpoint/2010/main" val="1771086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0E902D-1F5F-4D31-89D5-05DD69853165}"/>
              </a:ext>
            </a:extLst>
          </p:cNvPr>
          <p:cNvSpPr>
            <a:spLocks noGrp="1"/>
          </p:cNvSpPr>
          <p:nvPr>
            <p:ph type="title"/>
          </p:nvPr>
        </p:nvSpPr>
        <p:spPr>
          <a:xfrm>
            <a:off x="793606" y="1016000"/>
            <a:ext cx="3932237" cy="579582"/>
          </a:xfrm>
        </p:spPr>
        <p:txBody>
          <a:bodyPr/>
          <a:lstStyle/>
          <a:p>
            <a:pPr algn="ctr"/>
            <a:r>
              <a:rPr lang="it-IT" b="1" dirty="0">
                <a:solidFill>
                  <a:schemeClr val="accent4"/>
                </a:solidFill>
                <a:latin typeface="Comic Sans MS" panose="030F0702030302020204" pitchFamily="66" charset="0"/>
              </a:rPr>
              <a:t>CLASSI QUARTE</a:t>
            </a:r>
          </a:p>
        </p:txBody>
      </p:sp>
      <p:sp>
        <p:nvSpPr>
          <p:cNvPr id="3" name="Segnaposto contenuto 2">
            <a:extLst>
              <a:ext uri="{FF2B5EF4-FFF2-40B4-BE49-F238E27FC236}">
                <a16:creationId xmlns:a16="http://schemas.microsoft.com/office/drawing/2014/main" id="{6AF875E7-67E8-4CD0-9635-18C812A7DAD8}"/>
              </a:ext>
            </a:extLst>
          </p:cNvPr>
          <p:cNvSpPr>
            <a:spLocks noGrp="1"/>
          </p:cNvSpPr>
          <p:nvPr>
            <p:ph idx="1"/>
          </p:nvPr>
        </p:nvSpPr>
        <p:spPr/>
        <p:txBody>
          <a:bodyPr>
            <a:normAutofit fontScale="85000" lnSpcReduction="20000"/>
          </a:bodyPr>
          <a:lstStyle/>
          <a:p>
            <a:pPr marL="0" indent="0" algn="just">
              <a:buNone/>
            </a:pPr>
            <a:r>
              <a:rPr lang="it-IT" dirty="0"/>
              <a:t>ESPERIENZA FORMATIVA n. 4</a:t>
            </a:r>
          </a:p>
          <a:p>
            <a:pPr marL="0" indent="0" algn="just">
              <a:buNone/>
            </a:pPr>
            <a:r>
              <a:rPr lang="it-IT" dirty="0"/>
              <a:t>ORE: 30</a:t>
            </a:r>
          </a:p>
          <a:p>
            <a:pPr marL="0" indent="0" algn="just">
              <a:buNone/>
            </a:pPr>
            <a:r>
              <a:rPr lang="it-IT" dirty="0"/>
              <a:t>Studenti: 25</a:t>
            </a:r>
          </a:p>
          <a:p>
            <a:pPr marL="0" indent="0" algn="just">
              <a:buNone/>
            </a:pPr>
            <a:r>
              <a:rPr lang="it-IT" b="1" i="1" dirty="0">
                <a:solidFill>
                  <a:schemeClr val="accent4"/>
                </a:solidFill>
              </a:rPr>
              <a:t>Public </a:t>
            </a:r>
            <a:r>
              <a:rPr lang="it-IT" b="1" i="1" dirty="0" err="1">
                <a:solidFill>
                  <a:schemeClr val="accent4"/>
                </a:solidFill>
              </a:rPr>
              <a:t>speaking</a:t>
            </a:r>
            <a:endParaRPr lang="it-IT" b="1" i="1" dirty="0">
              <a:solidFill>
                <a:schemeClr val="accent4"/>
              </a:solidFill>
            </a:endParaRPr>
          </a:p>
          <a:p>
            <a:pPr marL="0" indent="0" algn="just">
              <a:buNone/>
            </a:pPr>
            <a:r>
              <a:rPr lang="it-IT" dirty="0"/>
              <a:t>Il progetto parte dalla necessità, indifferibile oggi, di migliorare tecniche e strategie comunicative, ritrovando la fiducia in se stessi, prima di tutto nell’imparare </a:t>
            </a:r>
            <a:r>
              <a:rPr lang="it-IT" i="1" dirty="0"/>
              <a:t>a farsi ascoltare </a:t>
            </a:r>
            <a:r>
              <a:rPr lang="it-IT" dirty="0"/>
              <a:t>e nel cogliere la dinamica relazionale ed empatica con il proprio interlocutore per promuovere lo sviluppo ed il potenziamento delle </a:t>
            </a:r>
            <a:r>
              <a:rPr lang="it-IT" i="1" dirty="0"/>
              <a:t>skills </a:t>
            </a:r>
            <a:r>
              <a:rPr lang="it-IT" dirty="0"/>
              <a:t>comunicative</a:t>
            </a:r>
            <a:r>
              <a:rPr lang="it-IT" dirty="0">
                <a:latin typeface="Comic Sans MS" panose="030F0702030302020204" pitchFamily="66" charset="0"/>
              </a:rPr>
              <a:t>.</a:t>
            </a:r>
            <a:endParaRPr lang="it-IT" i="1" dirty="0">
              <a:latin typeface="Comic Sans MS" panose="030F0702030302020204" pitchFamily="66" charset="0"/>
            </a:endParaRPr>
          </a:p>
        </p:txBody>
      </p:sp>
      <p:pic>
        <p:nvPicPr>
          <p:cNvPr id="5" name="Immagine 4">
            <a:extLst>
              <a:ext uri="{FF2B5EF4-FFF2-40B4-BE49-F238E27FC236}">
                <a16:creationId xmlns:a16="http://schemas.microsoft.com/office/drawing/2014/main" id="{1E1F4341-9E2D-4CD8-BA44-AA45C4DBDD9D}"/>
              </a:ext>
            </a:extLst>
          </p:cNvPr>
          <p:cNvPicPr>
            <a:picLocks noChangeAspect="1"/>
          </p:cNvPicPr>
          <p:nvPr/>
        </p:nvPicPr>
        <p:blipFill>
          <a:blip r:embed="rId2"/>
          <a:stretch>
            <a:fillRect/>
          </a:stretch>
        </p:blipFill>
        <p:spPr>
          <a:xfrm>
            <a:off x="1214293" y="1933718"/>
            <a:ext cx="3486151" cy="2195513"/>
          </a:xfrm>
          <a:prstGeom prst="rect">
            <a:avLst/>
          </a:prstGeom>
        </p:spPr>
      </p:pic>
    </p:spTree>
    <p:extLst>
      <p:ext uri="{BB962C8B-B14F-4D97-AF65-F5344CB8AC3E}">
        <p14:creationId xmlns:p14="http://schemas.microsoft.com/office/powerpoint/2010/main" val="152085557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722363-057A-48BD-A1C4-C51DD048F434}"/>
              </a:ext>
            </a:extLst>
          </p:cNvPr>
          <p:cNvSpPr>
            <a:spLocks noGrp="1"/>
          </p:cNvSpPr>
          <p:nvPr>
            <p:ph type="title"/>
          </p:nvPr>
        </p:nvSpPr>
        <p:spPr>
          <a:xfrm>
            <a:off x="830552" y="886690"/>
            <a:ext cx="3932237" cy="616527"/>
          </a:xfrm>
        </p:spPr>
        <p:txBody>
          <a:bodyPr/>
          <a:lstStyle/>
          <a:p>
            <a:r>
              <a:rPr lang="it-IT" dirty="0">
                <a:solidFill>
                  <a:srgbClr val="FF6699"/>
                </a:solidFill>
                <a:latin typeface="Comic Sans MS" panose="030F0702030302020204" pitchFamily="66" charset="0"/>
              </a:rPr>
              <a:t>CLASSI QUARTE</a:t>
            </a:r>
            <a:endParaRPr lang="it-IT" dirty="0"/>
          </a:p>
        </p:txBody>
      </p:sp>
      <p:sp>
        <p:nvSpPr>
          <p:cNvPr id="3" name="Segnaposto contenuto 2">
            <a:extLst>
              <a:ext uri="{FF2B5EF4-FFF2-40B4-BE49-F238E27FC236}">
                <a16:creationId xmlns:a16="http://schemas.microsoft.com/office/drawing/2014/main" id="{31D773F0-EE56-4FCB-BBF9-77C02DC915D1}"/>
              </a:ext>
            </a:extLst>
          </p:cNvPr>
          <p:cNvSpPr>
            <a:spLocks noGrp="1"/>
          </p:cNvSpPr>
          <p:nvPr>
            <p:ph idx="1"/>
          </p:nvPr>
        </p:nvSpPr>
        <p:spPr/>
        <p:txBody>
          <a:bodyPr>
            <a:normAutofit fontScale="70000" lnSpcReduction="20000"/>
          </a:bodyPr>
          <a:lstStyle/>
          <a:p>
            <a:pPr marL="0" indent="0">
              <a:buNone/>
            </a:pPr>
            <a:r>
              <a:rPr lang="it-IT" sz="3600" dirty="0">
                <a:latin typeface="Comic Sans MS" panose="030F0702030302020204" pitchFamily="66" charset="0"/>
              </a:rPr>
              <a:t>ESPERIENZA FORMATIVA N. 5</a:t>
            </a:r>
          </a:p>
          <a:p>
            <a:pPr marL="0" indent="0">
              <a:buNone/>
            </a:pPr>
            <a:r>
              <a:rPr lang="it-IT" sz="3600" dirty="0">
                <a:latin typeface="Comic Sans MS" panose="030F0702030302020204" pitchFamily="66" charset="0"/>
              </a:rPr>
              <a:t>ORE 40</a:t>
            </a:r>
          </a:p>
          <a:p>
            <a:pPr marL="0" indent="0">
              <a:lnSpc>
                <a:spcPct val="110000"/>
              </a:lnSpc>
              <a:spcBef>
                <a:spcPct val="0"/>
              </a:spcBef>
              <a:buNone/>
            </a:pPr>
            <a:r>
              <a:rPr lang="it-IT" sz="4600" dirty="0">
                <a:solidFill>
                  <a:srgbClr val="FF6699"/>
                </a:solidFill>
                <a:latin typeface="Comic Sans MS" panose="030F0702030302020204" pitchFamily="66" charset="0"/>
                <a:ea typeface="+mj-ea"/>
                <a:cs typeface="+mj-cs"/>
              </a:rPr>
              <a:t>Connessioni Made in </a:t>
            </a:r>
            <a:r>
              <a:rPr lang="it-IT" sz="4600" dirty="0" err="1">
                <a:solidFill>
                  <a:srgbClr val="FF6699"/>
                </a:solidFill>
                <a:latin typeface="Comic Sans MS" panose="030F0702030302020204" pitchFamily="66" charset="0"/>
                <a:ea typeface="+mj-ea"/>
                <a:cs typeface="+mj-cs"/>
              </a:rPr>
              <a:t>Italy</a:t>
            </a:r>
            <a:endParaRPr lang="it-IT" sz="4600" dirty="0">
              <a:solidFill>
                <a:srgbClr val="FF6699"/>
              </a:solidFill>
              <a:latin typeface="Comic Sans MS" panose="030F0702030302020204" pitchFamily="66" charset="0"/>
              <a:ea typeface="+mj-ea"/>
              <a:cs typeface="+mj-cs"/>
            </a:endParaRPr>
          </a:p>
          <a:p>
            <a:pPr marL="0" indent="0">
              <a:lnSpc>
                <a:spcPct val="110000"/>
              </a:lnSpc>
              <a:spcBef>
                <a:spcPct val="0"/>
              </a:spcBef>
              <a:buNone/>
            </a:pPr>
            <a:r>
              <a:rPr lang="it-IT" sz="4600" dirty="0">
                <a:solidFill>
                  <a:srgbClr val="FF6699"/>
                </a:solidFill>
                <a:latin typeface="Comic Sans MS" panose="030F0702030302020204" pitchFamily="66" charset="0"/>
                <a:ea typeface="+mj-ea"/>
                <a:cs typeface="+mj-cs"/>
              </a:rPr>
              <a:t>4 ES</a:t>
            </a:r>
          </a:p>
          <a:p>
            <a:pPr marL="0" indent="0" algn="just">
              <a:buNone/>
            </a:pPr>
            <a:r>
              <a:rPr lang="it-IT" sz="3400" dirty="0">
                <a:effectLst/>
                <a:ea typeface="Times New Roman" panose="02020603050405020304" pitchFamily="18" charset="0"/>
              </a:rPr>
              <a:t>Lo scopo del progetto è allenare gli studenti a sviluppare le competenze trasversali indispensabili per entrare a far parte del mercato del lavoro (public </a:t>
            </a:r>
            <a:r>
              <a:rPr lang="it-IT" sz="3400" dirty="0" err="1">
                <a:effectLst/>
                <a:ea typeface="Times New Roman" panose="02020603050405020304" pitchFamily="18" charset="0"/>
              </a:rPr>
              <a:t>speaking</a:t>
            </a:r>
            <a:r>
              <a:rPr lang="it-IT" sz="3400" dirty="0">
                <a:effectLst/>
                <a:ea typeface="Times New Roman" panose="02020603050405020304" pitchFamily="18" charset="0"/>
              </a:rPr>
              <a:t>, pensiero critico, lavoro di gruppo, creatività…), inoltre promuove la creatività, lo studio autonomo, l’auto-organizzazione, le capacità di valutazione e autovalutazione, contribuisce all’acquisizione di conoscenze specifiche “sul campo” quali: elementi di economia aziendale, di strutture organizzative, di conoscenza del territorio, approfondimenti sulla sostenibilità.</a:t>
            </a:r>
            <a:endParaRPr lang="it-IT" sz="3400" dirty="0"/>
          </a:p>
          <a:p>
            <a:pPr marL="0" indent="0">
              <a:buNone/>
            </a:pPr>
            <a:endParaRPr lang="it-IT" dirty="0"/>
          </a:p>
        </p:txBody>
      </p:sp>
      <p:pic>
        <p:nvPicPr>
          <p:cNvPr id="5" name="Immagine 4">
            <a:extLst>
              <a:ext uri="{FF2B5EF4-FFF2-40B4-BE49-F238E27FC236}">
                <a16:creationId xmlns:a16="http://schemas.microsoft.com/office/drawing/2014/main" id="{4A7E92CE-7578-4B17-85C9-288ACC139E06}"/>
              </a:ext>
            </a:extLst>
          </p:cNvPr>
          <p:cNvPicPr>
            <a:picLocks noChangeAspect="1"/>
          </p:cNvPicPr>
          <p:nvPr/>
        </p:nvPicPr>
        <p:blipFill>
          <a:blip r:embed="rId2"/>
          <a:stretch>
            <a:fillRect/>
          </a:stretch>
        </p:blipFill>
        <p:spPr>
          <a:xfrm>
            <a:off x="1130245" y="2243790"/>
            <a:ext cx="3121423" cy="1700931"/>
          </a:xfrm>
          <a:prstGeom prst="rect">
            <a:avLst/>
          </a:prstGeom>
        </p:spPr>
      </p:pic>
      <p:pic>
        <p:nvPicPr>
          <p:cNvPr id="8" name="Immagine 7">
            <a:extLst>
              <a:ext uri="{FF2B5EF4-FFF2-40B4-BE49-F238E27FC236}">
                <a16:creationId xmlns:a16="http://schemas.microsoft.com/office/drawing/2014/main" id="{6983B1AD-5608-4A26-8F5E-12E14477E432}"/>
              </a:ext>
            </a:extLst>
          </p:cNvPr>
          <p:cNvPicPr>
            <a:picLocks noChangeAspect="1"/>
          </p:cNvPicPr>
          <p:nvPr/>
        </p:nvPicPr>
        <p:blipFill>
          <a:blip r:embed="rId3"/>
          <a:stretch>
            <a:fillRect/>
          </a:stretch>
        </p:blipFill>
        <p:spPr>
          <a:xfrm>
            <a:off x="3306618" y="4765964"/>
            <a:ext cx="1357745" cy="854479"/>
          </a:xfrm>
          <a:prstGeom prst="rect">
            <a:avLst/>
          </a:prstGeom>
        </p:spPr>
      </p:pic>
      <p:pic>
        <p:nvPicPr>
          <p:cNvPr id="9" name="Immagine 8">
            <a:extLst>
              <a:ext uri="{FF2B5EF4-FFF2-40B4-BE49-F238E27FC236}">
                <a16:creationId xmlns:a16="http://schemas.microsoft.com/office/drawing/2014/main" id="{29FD9F40-9CE6-4DD9-9CC8-A77FBFDC548B}"/>
              </a:ext>
            </a:extLst>
          </p:cNvPr>
          <p:cNvPicPr>
            <a:picLocks noChangeAspect="1"/>
          </p:cNvPicPr>
          <p:nvPr/>
        </p:nvPicPr>
        <p:blipFill>
          <a:blip r:embed="rId4"/>
          <a:stretch>
            <a:fillRect/>
          </a:stretch>
        </p:blipFill>
        <p:spPr>
          <a:xfrm>
            <a:off x="1033677" y="4767118"/>
            <a:ext cx="1680271" cy="867063"/>
          </a:xfrm>
          <a:prstGeom prst="rect">
            <a:avLst/>
          </a:prstGeom>
        </p:spPr>
      </p:pic>
    </p:spTree>
    <p:extLst>
      <p:ext uri="{BB962C8B-B14F-4D97-AF65-F5344CB8AC3E}">
        <p14:creationId xmlns:p14="http://schemas.microsoft.com/office/powerpoint/2010/main" val="3988654373"/>
      </p:ext>
    </p:extLst>
  </p:cSld>
  <p:clrMapOvr>
    <a:masterClrMapping/>
  </p:clrMapOvr>
  <p:transition spd="slow">
    <p:wheel spokes="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E94C606-9D15-4390-B05E-B6390C74A4F8}"/>
              </a:ext>
            </a:extLst>
          </p:cNvPr>
          <p:cNvSpPr>
            <a:spLocks noGrp="1"/>
          </p:cNvSpPr>
          <p:nvPr>
            <p:ph idx="1"/>
          </p:nvPr>
        </p:nvSpPr>
        <p:spPr>
          <a:xfrm>
            <a:off x="1313872" y="495300"/>
            <a:ext cx="9145588" cy="4486274"/>
          </a:xfrm>
        </p:spPr>
        <p:txBody>
          <a:bodyPr/>
          <a:lstStyle/>
          <a:p>
            <a:pPr marL="0" indent="0" algn="ctr">
              <a:buNone/>
            </a:pPr>
            <a:r>
              <a:rPr lang="it-IT" sz="3200" b="1" dirty="0">
                <a:solidFill>
                  <a:srgbClr val="92D050"/>
                </a:solidFill>
                <a:latin typeface="Comic Sans MS" panose="030F0702030302020204" pitchFamily="66" charset="0"/>
              </a:rPr>
              <a:t>CLASSI QUARTE</a:t>
            </a:r>
          </a:p>
          <a:p>
            <a:pPr marL="0" indent="0" algn="ctr">
              <a:buNone/>
            </a:pPr>
            <a:r>
              <a:rPr lang="it-IT" sz="3200" b="1" dirty="0">
                <a:solidFill>
                  <a:srgbClr val="92D050"/>
                </a:solidFill>
                <a:latin typeface="Comic Sans MS" panose="030F0702030302020204" pitchFamily="66" charset="0"/>
              </a:rPr>
              <a:t>CURVATURA GIURIDICO-ECONOMICA</a:t>
            </a:r>
          </a:p>
          <a:p>
            <a:pPr marL="0" indent="0" algn="ctr">
              <a:buNone/>
            </a:pPr>
            <a:endParaRPr lang="it-IT" sz="3200" b="1" dirty="0">
              <a:solidFill>
                <a:schemeClr val="accent5"/>
              </a:solidFill>
              <a:latin typeface="Comic Sans MS" panose="030F0702030302020204" pitchFamily="66" charset="0"/>
            </a:endParaRPr>
          </a:p>
          <a:p>
            <a:pPr marL="342900" indent="-342900" algn="just">
              <a:buAutoNum type="arabicPeriod"/>
            </a:pPr>
            <a:r>
              <a:rPr lang="it-IT" sz="3200" dirty="0">
                <a:latin typeface="Comic Sans MS" panose="030F0702030302020204" pitchFamily="66" charset="0"/>
              </a:rPr>
              <a:t>UNICREDIT Startup Your Life</a:t>
            </a:r>
          </a:p>
          <a:p>
            <a:pPr marL="342900" indent="-342900" algn="just">
              <a:buAutoNum type="arabicPeriod"/>
            </a:pPr>
            <a:r>
              <a:rPr lang="it-IT" dirty="0">
                <a:latin typeface="Comic Sans MS" panose="030F0702030302020204" pitchFamily="66" charset="0"/>
              </a:rPr>
              <a:t> PON -Fare </a:t>
            </a:r>
            <a:r>
              <a:rPr lang="it-IT" sz="3200" dirty="0">
                <a:latin typeface="Comic Sans MS" panose="030F0702030302020204" pitchFamily="66" charset="0"/>
              </a:rPr>
              <a:t>impresa al Fermi</a:t>
            </a:r>
          </a:p>
          <a:p>
            <a:pPr marL="342900" indent="-342900" algn="just">
              <a:buAutoNum type="arabicPeriod"/>
            </a:pPr>
            <a:r>
              <a:rPr lang="it-IT" sz="3200" dirty="0">
                <a:latin typeface="Comic Sans MS" panose="030F0702030302020204" pitchFamily="66" charset="0"/>
              </a:rPr>
              <a:t> PON - L’economia in tasca</a:t>
            </a:r>
          </a:p>
          <a:p>
            <a:pPr marL="342900" indent="-342900" algn="just">
              <a:buAutoNum type="arabicPeriod"/>
            </a:pPr>
            <a:r>
              <a:rPr lang="it-IT" sz="3200" dirty="0">
                <a:latin typeface="Comic Sans MS" panose="030F0702030302020204" pitchFamily="66" charset="0"/>
              </a:rPr>
              <a:t> Project Management Olympic Games</a:t>
            </a:r>
          </a:p>
          <a:p>
            <a:pPr marL="0" indent="0">
              <a:buNone/>
            </a:pPr>
            <a:endParaRPr lang="it-IT" dirty="0"/>
          </a:p>
        </p:txBody>
      </p:sp>
    </p:spTree>
    <p:extLst>
      <p:ext uri="{BB962C8B-B14F-4D97-AF65-F5344CB8AC3E}">
        <p14:creationId xmlns:p14="http://schemas.microsoft.com/office/powerpoint/2010/main" val="850686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7B500E-70E9-4C43-82F0-DDED783313EA}"/>
              </a:ext>
            </a:extLst>
          </p:cNvPr>
          <p:cNvSpPr>
            <a:spLocks noGrp="1"/>
          </p:cNvSpPr>
          <p:nvPr>
            <p:ph type="title"/>
          </p:nvPr>
        </p:nvSpPr>
        <p:spPr>
          <a:xfrm>
            <a:off x="775134" y="775855"/>
            <a:ext cx="3932237" cy="745836"/>
          </a:xfrm>
        </p:spPr>
        <p:txBody>
          <a:bodyPr/>
          <a:lstStyle/>
          <a:p>
            <a:pPr algn="ctr"/>
            <a:r>
              <a:rPr lang="it-IT" b="1" dirty="0">
                <a:solidFill>
                  <a:srgbClr val="FF0000"/>
                </a:solidFill>
                <a:latin typeface="Comic Sans MS" panose="030F0702030302020204" pitchFamily="66" charset="0"/>
              </a:rPr>
              <a:t>CLASSI QUARTE</a:t>
            </a:r>
          </a:p>
        </p:txBody>
      </p:sp>
      <p:sp>
        <p:nvSpPr>
          <p:cNvPr id="3" name="Segnaposto contenuto 2">
            <a:extLst>
              <a:ext uri="{FF2B5EF4-FFF2-40B4-BE49-F238E27FC236}">
                <a16:creationId xmlns:a16="http://schemas.microsoft.com/office/drawing/2014/main" id="{A70C915E-9476-4DFB-AEB4-4DF1E4837787}"/>
              </a:ext>
            </a:extLst>
          </p:cNvPr>
          <p:cNvSpPr>
            <a:spLocks noGrp="1"/>
          </p:cNvSpPr>
          <p:nvPr>
            <p:ph idx="1"/>
          </p:nvPr>
        </p:nvSpPr>
        <p:spPr>
          <a:xfrm>
            <a:off x="5183188" y="987426"/>
            <a:ext cx="6172200" cy="4572866"/>
          </a:xfrm>
        </p:spPr>
        <p:txBody>
          <a:bodyPr>
            <a:normAutofit lnSpcReduction="10000"/>
          </a:bodyPr>
          <a:lstStyle/>
          <a:p>
            <a:pPr marL="0" indent="0" algn="just">
              <a:buNone/>
            </a:pPr>
            <a:r>
              <a:rPr lang="it-IT" dirty="0"/>
              <a:t>ESPERIENZA FORMATIVA n. 5</a:t>
            </a:r>
          </a:p>
          <a:p>
            <a:pPr marL="0" indent="0" algn="just">
              <a:buNone/>
            </a:pPr>
            <a:r>
              <a:rPr lang="it-IT" dirty="0"/>
              <a:t>ORE: 90</a:t>
            </a:r>
          </a:p>
          <a:p>
            <a:pPr marL="0" indent="0" algn="just">
              <a:buNone/>
            </a:pPr>
            <a:r>
              <a:rPr lang="it-IT" dirty="0"/>
              <a:t>Studenti: 25/35</a:t>
            </a:r>
          </a:p>
          <a:p>
            <a:pPr marL="0" indent="0" algn="just">
              <a:buNone/>
            </a:pPr>
            <a:r>
              <a:rPr lang="it-IT" b="1" dirty="0">
                <a:solidFill>
                  <a:srgbClr val="FF0000"/>
                </a:solidFill>
              </a:rPr>
              <a:t>UNICREDIT – STARTUP YOUR LIFE</a:t>
            </a:r>
          </a:p>
          <a:p>
            <a:pPr marL="0" indent="0" algn="just">
              <a:buNone/>
            </a:pPr>
            <a:r>
              <a:rPr lang="it-IT" dirty="0"/>
              <a:t>Percorso di Educazione imprenditoriale con un Project work basato sullo sviluppo di un’idea di impresa e la predisposizione del relativo </a:t>
            </a:r>
            <a:r>
              <a:rPr lang="it-IT" i="1" dirty="0"/>
              <a:t>business plan </a:t>
            </a:r>
            <a:r>
              <a:rPr lang="it-IT" dirty="0"/>
              <a:t>ed </a:t>
            </a:r>
            <a:r>
              <a:rPr lang="it-IT" i="1" dirty="0" err="1"/>
              <a:t>elevator</a:t>
            </a:r>
            <a:r>
              <a:rPr lang="it-IT" i="1" dirty="0"/>
              <a:t> </a:t>
            </a:r>
            <a:r>
              <a:rPr lang="it-IT" i="1" dirty="0" err="1"/>
              <a:t>pitch</a:t>
            </a:r>
            <a:endParaRPr lang="it-IT" dirty="0"/>
          </a:p>
        </p:txBody>
      </p:sp>
      <p:pic>
        <p:nvPicPr>
          <p:cNvPr id="5" name="Immagine 4">
            <a:extLst>
              <a:ext uri="{FF2B5EF4-FFF2-40B4-BE49-F238E27FC236}">
                <a16:creationId xmlns:a16="http://schemas.microsoft.com/office/drawing/2014/main" id="{E16B14D6-9539-45E7-A126-8BC4ACDACC07}"/>
              </a:ext>
            </a:extLst>
          </p:cNvPr>
          <p:cNvPicPr>
            <a:picLocks noChangeAspect="1"/>
          </p:cNvPicPr>
          <p:nvPr/>
        </p:nvPicPr>
        <p:blipFill>
          <a:blip r:embed="rId2"/>
          <a:stretch>
            <a:fillRect/>
          </a:stretch>
        </p:blipFill>
        <p:spPr>
          <a:xfrm>
            <a:off x="1236807" y="3772334"/>
            <a:ext cx="2971800" cy="1533525"/>
          </a:xfrm>
          <a:prstGeom prst="rect">
            <a:avLst/>
          </a:prstGeom>
        </p:spPr>
      </p:pic>
      <p:pic>
        <p:nvPicPr>
          <p:cNvPr id="6" name="Immagine 5">
            <a:extLst>
              <a:ext uri="{FF2B5EF4-FFF2-40B4-BE49-F238E27FC236}">
                <a16:creationId xmlns:a16="http://schemas.microsoft.com/office/drawing/2014/main" id="{F90C8DB3-4AD3-4450-BD21-402ABBF47445}"/>
              </a:ext>
            </a:extLst>
          </p:cNvPr>
          <p:cNvPicPr>
            <a:picLocks noChangeAspect="1"/>
          </p:cNvPicPr>
          <p:nvPr/>
        </p:nvPicPr>
        <p:blipFill>
          <a:blip r:embed="rId3"/>
          <a:stretch>
            <a:fillRect/>
          </a:stretch>
        </p:blipFill>
        <p:spPr>
          <a:xfrm>
            <a:off x="1333211" y="1854849"/>
            <a:ext cx="2705100" cy="1685925"/>
          </a:xfrm>
          <a:prstGeom prst="rect">
            <a:avLst/>
          </a:prstGeom>
        </p:spPr>
      </p:pic>
    </p:spTree>
    <p:extLst>
      <p:ext uri="{BB962C8B-B14F-4D97-AF65-F5344CB8AC3E}">
        <p14:creationId xmlns:p14="http://schemas.microsoft.com/office/powerpoint/2010/main" val="44686316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EEFACE-3C58-460E-BD22-1F1948B8E97E}"/>
              </a:ext>
            </a:extLst>
          </p:cNvPr>
          <p:cNvSpPr>
            <a:spLocks noGrp="1"/>
          </p:cNvSpPr>
          <p:nvPr>
            <p:ph type="title"/>
          </p:nvPr>
        </p:nvSpPr>
        <p:spPr>
          <a:xfrm>
            <a:off x="876734" y="960581"/>
            <a:ext cx="3932237" cy="607291"/>
          </a:xfrm>
        </p:spPr>
        <p:txBody>
          <a:bodyPr/>
          <a:lstStyle/>
          <a:p>
            <a:pPr algn="ctr"/>
            <a:r>
              <a:rPr lang="it-IT" sz="2800" b="1" dirty="0">
                <a:solidFill>
                  <a:srgbClr val="33CC33"/>
                </a:solidFill>
                <a:latin typeface="Comic Sans MS" panose="030F0702030302020204" pitchFamily="66" charset="0"/>
                <a:ea typeface="+mn-ea"/>
                <a:cs typeface="+mn-cs"/>
              </a:rPr>
              <a:t>CLASSI QUARTE</a:t>
            </a:r>
          </a:p>
        </p:txBody>
      </p:sp>
      <p:sp>
        <p:nvSpPr>
          <p:cNvPr id="3" name="Segnaposto contenuto 2">
            <a:extLst>
              <a:ext uri="{FF2B5EF4-FFF2-40B4-BE49-F238E27FC236}">
                <a16:creationId xmlns:a16="http://schemas.microsoft.com/office/drawing/2014/main" id="{B43882E8-E1D2-40C1-9FB3-CE293753245F}"/>
              </a:ext>
            </a:extLst>
          </p:cNvPr>
          <p:cNvSpPr>
            <a:spLocks noGrp="1"/>
          </p:cNvSpPr>
          <p:nvPr>
            <p:ph idx="1"/>
          </p:nvPr>
        </p:nvSpPr>
        <p:spPr/>
        <p:txBody>
          <a:bodyPr>
            <a:normAutofit fontScale="25000" lnSpcReduction="20000"/>
          </a:bodyPr>
          <a:lstStyle/>
          <a:p>
            <a:pPr marL="0" indent="0" algn="just">
              <a:buNone/>
            </a:pPr>
            <a:r>
              <a:rPr lang="it-IT" sz="11200" dirty="0"/>
              <a:t>ESPERIENZA FORMATIVA N. 6</a:t>
            </a:r>
          </a:p>
          <a:p>
            <a:pPr marL="0" indent="0" algn="just">
              <a:buNone/>
            </a:pPr>
            <a:r>
              <a:rPr lang="it-IT" sz="11200" dirty="0"/>
              <a:t>ORE: 30</a:t>
            </a:r>
          </a:p>
          <a:p>
            <a:pPr marL="0" indent="0" algn="just">
              <a:buNone/>
            </a:pPr>
            <a:r>
              <a:rPr lang="it-IT" sz="11200" dirty="0"/>
              <a:t>Studenti: 25</a:t>
            </a:r>
          </a:p>
          <a:p>
            <a:pPr marL="0" indent="0" algn="just">
              <a:buNone/>
            </a:pPr>
            <a:r>
              <a:rPr lang="it-IT" sz="11200" b="1" dirty="0">
                <a:solidFill>
                  <a:srgbClr val="33CC33"/>
                </a:solidFill>
              </a:rPr>
              <a:t>PON – Fare impresa al Fermi</a:t>
            </a:r>
          </a:p>
          <a:p>
            <a:pPr marL="0" indent="0" algn="just">
              <a:buNone/>
            </a:pPr>
            <a:r>
              <a:rPr lang="it-IT" sz="8800" dirty="0"/>
              <a:t>Il modulo si propone </a:t>
            </a:r>
            <a:r>
              <a:rPr lang="it-IT" sz="8600" dirty="0"/>
              <a:t>di fornire agli studenti una conoscenza della realtà economica e delle dinamiche finanziarie, al fine di fornire loro gli strumenti per un approccio all’economia consapevole e critico.</a:t>
            </a:r>
          </a:p>
          <a:p>
            <a:pPr marL="0" indent="0" algn="just">
              <a:buNone/>
            </a:pPr>
            <a:r>
              <a:rPr lang="it-IT" sz="8600" dirty="0"/>
              <a:t>Il progetto è finalizzato a rendere i giovani cittadini coscienti dell’importanza che gli strumenti finanziari e le scelte in tali materie hanno nella quotidianità e nel lungo periodo; a promuovere una cultura del credito e della finanza come strumento di maturazione e di crescita responsabile e sostenibile; a far comprendere la rilevanza e le conseguenze derivanti dalle scelte fatte sul proprio futuro e come esse possano influire sulla società moderna.</a:t>
            </a:r>
          </a:p>
        </p:txBody>
      </p:sp>
      <p:pic>
        <p:nvPicPr>
          <p:cNvPr id="5" name="Immagine 4">
            <a:extLst>
              <a:ext uri="{FF2B5EF4-FFF2-40B4-BE49-F238E27FC236}">
                <a16:creationId xmlns:a16="http://schemas.microsoft.com/office/drawing/2014/main" id="{E7304A21-74BD-4E76-AFE6-4FC1C5901A75}"/>
              </a:ext>
            </a:extLst>
          </p:cNvPr>
          <p:cNvPicPr>
            <a:picLocks noChangeAspect="1"/>
          </p:cNvPicPr>
          <p:nvPr/>
        </p:nvPicPr>
        <p:blipFill>
          <a:blip r:embed="rId2"/>
          <a:stretch>
            <a:fillRect/>
          </a:stretch>
        </p:blipFill>
        <p:spPr>
          <a:xfrm>
            <a:off x="1143721" y="2446193"/>
            <a:ext cx="3377724" cy="2864716"/>
          </a:xfrm>
          <a:prstGeom prst="rect">
            <a:avLst/>
          </a:prstGeom>
        </p:spPr>
      </p:pic>
    </p:spTree>
    <p:extLst>
      <p:ext uri="{BB962C8B-B14F-4D97-AF65-F5344CB8AC3E}">
        <p14:creationId xmlns:p14="http://schemas.microsoft.com/office/powerpoint/2010/main" val="2354163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a:extLst>
              <a:ext uri="{FF2B5EF4-FFF2-40B4-BE49-F238E27FC236}">
                <a16:creationId xmlns:a16="http://schemas.microsoft.com/office/drawing/2014/main" id="{D972D9FA-F706-469A-A1BC-FA89E2BEFFD7}"/>
              </a:ext>
            </a:extLst>
          </p:cNvPr>
          <p:cNvPicPr>
            <a:picLocks noGrp="1" noChangeAspect="1"/>
          </p:cNvPicPr>
          <p:nvPr>
            <p:ph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2817" b="61831"/>
          <a:stretch>
            <a:fillRect/>
          </a:stretch>
        </p:blipFill>
        <p:spPr>
          <a:xfrm>
            <a:off x="1460924" y="1062232"/>
            <a:ext cx="5388102" cy="935498"/>
          </a:xfrm>
        </p:spPr>
      </p:pic>
      <p:sp>
        <p:nvSpPr>
          <p:cNvPr id="4" name="Segnaposto testo 3">
            <a:extLst>
              <a:ext uri="{FF2B5EF4-FFF2-40B4-BE49-F238E27FC236}">
                <a16:creationId xmlns:a16="http://schemas.microsoft.com/office/drawing/2014/main" id="{A86904AE-7FF7-4BFF-BB7B-1AB94FE80BFD}"/>
              </a:ext>
            </a:extLst>
          </p:cNvPr>
          <p:cNvSpPr>
            <a:spLocks noGrp="1"/>
          </p:cNvSpPr>
          <p:nvPr>
            <p:ph type="body" sz="half" idx="2"/>
          </p:nvPr>
        </p:nvSpPr>
        <p:spPr>
          <a:xfrm>
            <a:off x="673544" y="422579"/>
            <a:ext cx="10761084" cy="574948"/>
          </a:xfrm>
        </p:spPr>
        <p:txBody>
          <a:bodyPr>
            <a:normAutofit/>
          </a:bodyPr>
          <a:lstStyle/>
          <a:p>
            <a:r>
              <a:rPr lang="it-IT" sz="2800" dirty="0">
                <a:solidFill>
                  <a:schemeClr val="accent1">
                    <a:lumMod val="75000"/>
                  </a:schemeClr>
                </a:solidFill>
              </a:rPr>
              <a:t>Il piano </a:t>
            </a:r>
            <a:r>
              <a:rPr lang="it-IT" sz="2800" dirty="0" err="1">
                <a:solidFill>
                  <a:schemeClr val="accent6"/>
                </a:solidFill>
              </a:rPr>
              <a:t>Ri</a:t>
            </a:r>
            <a:r>
              <a:rPr lang="it-IT" sz="2800" dirty="0" err="1">
                <a:solidFill>
                  <a:schemeClr val="accent1">
                    <a:lumMod val="75000"/>
                  </a:schemeClr>
                </a:solidFill>
              </a:rPr>
              <a:t>Generazione</a:t>
            </a:r>
            <a:r>
              <a:rPr lang="it-IT" sz="2800" dirty="0">
                <a:solidFill>
                  <a:schemeClr val="accent1">
                    <a:lumMod val="75000"/>
                  </a:schemeClr>
                </a:solidFill>
              </a:rPr>
              <a:t> Scuola affonda le proprie radici nell’Agenda 2030</a:t>
            </a:r>
          </a:p>
        </p:txBody>
      </p:sp>
      <p:pic>
        <p:nvPicPr>
          <p:cNvPr id="5" name="Segnaposto contenuto 5">
            <a:extLst>
              <a:ext uri="{FF2B5EF4-FFF2-40B4-BE49-F238E27FC236}">
                <a16:creationId xmlns:a16="http://schemas.microsoft.com/office/drawing/2014/main" id="{D972D9FA-F706-469A-A1BC-FA89E2BEFFD7}"/>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7678" r="32646" b="37643"/>
          <a:stretch>
            <a:fillRect/>
          </a:stretch>
        </p:blipFill>
        <p:spPr>
          <a:xfrm>
            <a:off x="6909540" y="1062232"/>
            <a:ext cx="3516935" cy="882524"/>
          </a:xfrm>
          <a:prstGeom prst="rect">
            <a:avLst/>
          </a:prstGeom>
        </p:spPr>
      </p:pic>
      <p:pic>
        <p:nvPicPr>
          <p:cNvPr id="7" name="Segnaposto contenuto 5">
            <a:extLst>
              <a:ext uri="{FF2B5EF4-FFF2-40B4-BE49-F238E27FC236}">
                <a16:creationId xmlns:a16="http://schemas.microsoft.com/office/drawing/2014/main" id="{D972D9FA-F706-469A-A1BC-FA89E2BEFFD7}"/>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6427" t="37384" b="36591"/>
          <a:stretch>
            <a:fillRect/>
          </a:stretch>
        </p:blipFill>
        <p:spPr>
          <a:xfrm>
            <a:off x="1385438" y="2133637"/>
            <a:ext cx="1773677" cy="941631"/>
          </a:xfrm>
          <a:prstGeom prst="rect">
            <a:avLst/>
          </a:prstGeom>
        </p:spPr>
      </p:pic>
      <p:pic>
        <p:nvPicPr>
          <p:cNvPr id="9" name="Segnaposto contenuto 5">
            <a:extLst>
              <a:ext uri="{FF2B5EF4-FFF2-40B4-BE49-F238E27FC236}">
                <a16:creationId xmlns:a16="http://schemas.microsoft.com/office/drawing/2014/main" id="{D972D9FA-F706-469A-A1BC-FA89E2BEFFD7}"/>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62960" b="12024"/>
          <a:stretch>
            <a:fillRect/>
          </a:stretch>
        </p:blipFill>
        <p:spPr>
          <a:xfrm>
            <a:off x="3285114" y="2161348"/>
            <a:ext cx="5332405" cy="913558"/>
          </a:xfrm>
          <a:prstGeom prst="rect">
            <a:avLst/>
          </a:prstGeom>
        </p:spPr>
      </p:pic>
      <p:graphicFrame>
        <p:nvGraphicFramePr>
          <p:cNvPr id="10" name="Tabella 10">
            <a:extLst>
              <a:ext uri="{FF2B5EF4-FFF2-40B4-BE49-F238E27FC236}">
                <a16:creationId xmlns:a16="http://schemas.microsoft.com/office/drawing/2014/main" id="{F1D7BA24-DAB7-42CB-BF02-7844168BC980}"/>
              </a:ext>
            </a:extLst>
          </p:cNvPr>
          <p:cNvGraphicFramePr>
            <a:graphicFrameLocks noGrp="1"/>
          </p:cNvGraphicFramePr>
          <p:nvPr>
            <p:extLst>
              <p:ext uri="{D42A27DB-BD31-4B8C-83A1-F6EECF244321}">
                <p14:modId xmlns:p14="http://schemas.microsoft.com/office/powerpoint/2010/main" val="3185486359"/>
              </p:ext>
            </p:extLst>
          </p:nvPr>
        </p:nvGraphicFramePr>
        <p:xfrm>
          <a:off x="1062181" y="4110166"/>
          <a:ext cx="9735127" cy="579120"/>
        </p:xfrm>
        <a:graphic>
          <a:graphicData uri="http://schemas.openxmlformats.org/drawingml/2006/table">
            <a:tbl>
              <a:tblPr firstRow="1" bandRow="1">
                <a:tableStyleId>{5C22544A-7EE6-4342-B048-85BDC9FD1C3A}</a:tableStyleId>
              </a:tblPr>
              <a:tblGrid>
                <a:gridCol w="2433782">
                  <a:extLst>
                    <a:ext uri="{9D8B030D-6E8A-4147-A177-3AD203B41FA5}">
                      <a16:colId xmlns:a16="http://schemas.microsoft.com/office/drawing/2014/main" val="4188024555"/>
                    </a:ext>
                  </a:extLst>
                </a:gridCol>
                <a:gridCol w="2262657">
                  <a:extLst>
                    <a:ext uri="{9D8B030D-6E8A-4147-A177-3AD203B41FA5}">
                      <a16:colId xmlns:a16="http://schemas.microsoft.com/office/drawing/2014/main" val="15513635"/>
                    </a:ext>
                  </a:extLst>
                </a:gridCol>
                <a:gridCol w="2604906">
                  <a:extLst>
                    <a:ext uri="{9D8B030D-6E8A-4147-A177-3AD203B41FA5}">
                      <a16:colId xmlns:a16="http://schemas.microsoft.com/office/drawing/2014/main" val="3609864717"/>
                    </a:ext>
                  </a:extLst>
                </a:gridCol>
                <a:gridCol w="2433782">
                  <a:extLst>
                    <a:ext uri="{9D8B030D-6E8A-4147-A177-3AD203B41FA5}">
                      <a16:colId xmlns:a16="http://schemas.microsoft.com/office/drawing/2014/main" val="727046666"/>
                    </a:ext>
                  </a:extLst>
                </a:gridCol>
              </a:tblGrid>
              <a:tr h="517389">
                <a:tc>
                  <a:txBody>
                    <a:bodyPr/>
                    <a:lstStyle/>
                    <a:p>
                      <a:pPr algn="ctr"/>
                      <a:r>
                        <a:rPr lang="it-IT" sz="1600" dirty="0"/>
                        <a:t>Rigenerazione dei saperi</a:t>
                      </a:r>
                    </a:p>
                  </a:txBody>
                  <a:tcPr/>
                </a:tc>
                <a:tc>
                  <a:txBody>
                    <a:bodyPr/>
                    <a:lstStyle/>
                    <a:p>
                      <a:pPr algn="ctr"/>
                      <a:r>
                        <a:rPr lang="it-IT" sz="1600" dirty="0"/>
                        <a:t>Rigenerazione dei comportamenti</a:t>
                      </a:r>
                    </a:p>
                  </a:txBody>
                  <a:tcPr/>
                </a:tc>
                <a:tc>
                  <a:txBody>
                    <a:bodyPr/>
                    <a:lstStyle/>
                    <a:p>
                      <a:pPr algn="ctr"/>
                      <a:r>
                        <a:rPr lang="it-IT" sz="1400" dirty="0"/>
                        <a:t>Rigenerazione delle infrastrutture fisiche e digitali</a:t>
                      </a:r>
                    </a:p>
                  </a:txBody>
                  <a:tcPr/>
                </a:tc>
                <a:tc>
                  <a:txBody>
                    <a:bodyPr/>
                    <a:lstStyle/>
                    <a:p>
                      <a:pPr algn="ctr"/>
                      <a:r>
                        <a:rPr lang="it-IT" sz="1600" dirty="0"/>
                        <a:t>Rigenerazione delle opportunità</a:t>
                      </a:r>
                    </a:p>
                  </a:txBody>
                  <a:tcPr/>
                </a:tc>
                <a:extLst>
                  <a:ext uri="{0D108BD9-81ED-4DB2-BD59-A6C34878D82A}">
                    <a16:rowId xmlns:a16="http://schemas.microsoft.com/office/drawing/2014/main" val="2236410591"/>
                  </a:ext>
                </a:extLst>
              </a:tr>
            </a:tbl>
          </a:graphicData>
        </a:graphic>
      </p:graphicFrame>
      <p:graphicFrame>
        <p:nvGraphicFramePr>
          <p:cNvPr id="11" name="Tabella 9">
            <a:extLst>
              <a:ext uri="{FF2B5EF4-FFF2-40B4-BE49-F238E27FC236}">
                <a16:creationId xmlns:a16="http://schemas.microsoft.com/office/drawing/2014/main" id="{039C0FA1-B4C5-44B2-ABD6-70F3522BCE97}"/>
              </a:ext>
            </a:extLst>
          </p:cNvPr>
          <p:cNvGraphicFramePr>
            <a:graphicFrameLocks noGrp="1"/>
          </p:cNvGraphicFramePr>
          <p:nvPr>
            <p:extLst>
              <p:ext uri="{D42A27DB-BD31-4B8C-83A1-F6EECF244321}">
                <p14:modId xmlns:p14="http://schemas.microsoft.com/office/powerpoint/2010/main" val="191304047"/>
              </p:ext>
            </p:extLst>
          </p:nvPr>
        </p:nvGraphicFramePr>
        <p:xfrm>
          <a:off x="3075762" y="3370500"/>
          <a:ext cx="6022109" cy="483659"/>
        </p:xfrm>
        <a:graphic>
          <a:graphicData uri="http://schemas.openxmlformats.org/drawingml/2006/table">
            <a:tbl>
              <a:tblPr firstRow="1" bandRow="1">
                <a:tableStyleId>{5C22544A-7EE6-4342-B048-85BDC9FD1C3A}</a:tableStyleId>
              </a:tblPr>
              <a:tblGrid>
                <a:gridCol w="6022109">
                  <a:extLst>
                    <a:ext uri="{9D8B030D-6E8A-4147-A177-3AD203B41FA5}">
                      <a16:colId xmlns:a16="http://schemas.microsoft.com/office/drawing/2014/main" val="819460526"/>
                    </a:ext>
                  </a:extLst>
                </a:gridCol>
              </a:tblGrid>
              <a:tr h="48365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4472C4">
                              <a:lumMod val="75000"/>
                            </a:srgbClr>
                          </a:solidFill>
                          <a:effectLst/>
                          <a:uLnTx/>
                          <a:uFillTx/>
                          <a:latin typeface="+mn-lt"/>
                          <a:ea typeface="+mn-ea"/>
                          <a:cs typeface="+mn-cs"/>
                        </a:rPr>
                        <a:t>E si sviluppa attraverso quattro pilastri:</a:t>
                      </a:r>
                    </a:p>
                  </a:txBody>
                  <a:tcPr>
                    <a:solidFill>
                      <a:schemeClr val="bg1"/>
                    </a:solidFill>
                  </a:tcPr>
                </a:tc>
                <a:extLst>
                  <a:ext uri="{0D108BD9-81ED-4DB2-BD59-A6C34878D82A}">
                    <a16:rowId xmlns:a16="http://schemas.microsoft.com/office/drawing/2014/main" val="3575771221"/>
                  </a:ext>
                </a:extLst>
              </a:tr>
            </a:tbl>
          </a:graphicData>
        </a:graphic>
      </p:graphicFrame>
      <p:pic>
        <p:nvPicPr>
          <p:cNvPr id="12" name="Immagine 11">
            <a:extLst>
              <a:ext uri="{FF2B5EF4-FFF2-40B4-BE49-F238E27FC236}">
                <a16:creationId xmlns:a16="http://schemas.microsoft.com/office/drawing/2014/main" id="{535EA50B-F111-4D6E-9730-B138E7B6AE0A}"/>
              </a:ext>
            </a:extLst>
          </p:cNvPr>
          <p:cNvPicPr>
            <a:picLocks noChangeAspect="1"/>
          </p:cNvPicPr>
          <p:nvPr/>
        </p:nvPicPr>
        <p:blipFill>
          <a:blip r:embed="rId7"/>
          <a:stretch>
            <a:fillRect/>
          </a:stretch>
        </p:blipFill>
        <p:spPr>
          <a:xfrm>
            <a:off x="1435667" y="5032356"/>
            <a:ext cx="1147041" cy="1147041"/>
          </a:xfrm>
          <a:prstGeom prst="rect">
            <a:avLst/>
          </a:prstGeom>
        </p:spPr>
      </p:pic>
      <p:pic>
        <p:nvPicPr>
          <p:cNvPr id="13" name="Picture 2">
            <a:extLst>
              <a:ext uri="{FF2B5EF4-FFF2-40B4-BE49-F238E27FC236}">
                <a16:creationId xmlns:a16="http://schemas.microsoft.com/office/drawing/2014/main" id="{54737394-F897-4F1F-9AB4-4CDF3D07230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8007" y="5032356"/>
            <a:ext cx="1147041" cy="1147041"/>
          </a:xfrm>
          <a:prstGeom prst="rect">
            <a:avLst/>
          </a:prstGeom>
          <a:noFill/>
          <a:extLst>
            <a:ext uri="{909E8E84-426E-40DD-AFC4-6F175D3DCCD1}">
              <a14:hiddenFill xmlns:a14="http://schemas.microsoft.com/office/drawing/2010/main">
                <a:solidFill>
                  <a:srgbClr val="FFFFFF"/>
                </a:solidFill>
              </a14:hiddenFill>
            </a:ext>
          </a:extLst>
        </p:spPr>
      </p:pic>
      <p:pic>
        <p:nvPicPr>
          <p:cNvPr id="14" name="Immagine 13">
            <a:extLst>
              <a:ext uri="{FF2B5EF4-FFF2-40B4-BE49-F238E27FC236}">
                <a16:creationId xmlns:a16="http://schemas.microsoft.com/office/drawing/2014/main" id="{69FB969B-B6CB-49E3-A3D4-8061BBE3EC38}"/>
              </a:ext>
            </a:extLst>
          </p:cNvPr>
          <p:cNvPicPr>
            <a:picLocks noChangeAspect="1"/>
          </p:cNvPicPr>
          <p:nvPr/>
        </p:nvPicPr>
        <p:blipFill>
          <a:blip r:embed="rId9"/>
          <a:stretch>
            <a:fillRect/>
          </a:stretch>
        </p:blipFill>
        <p:spPr>
          <a:xfrm>
            <a:off x="6614991" y="5013883"/>
            <a:ext cx="1147041" cy="1147041"/>
          </a:xfrm>
          <a:prstGeom prst="rect">
            <a:avLst/>
          </a:prstGeom>
        </p:spPr>
      </p:pic>
      <p:pic>
        <p:nvPicPr>
          <p:cNvPr id="15" name="Immagine 14">
            <a:extLst>
              <a:ext uri="{FF2B5EF4-FFF2-40B4-BE49-F238E27FC236}">
                <a16:creationId xmlns:a16="http://schemas.microsoft.com/office/drawing/2014/main" id="{1A444CF3-129D-4C20-82E7-686B82777E07}"/>
              </a:ext>
            </a:extLst>
          </p:cNvPr>
          <p:cNvPicPr>
            <a:picLocks noChangeAspect="1"/>
          </p:cNvPicPr>
          <p:nvPr/>
        </p:nvPicPr>
        <p:blipFill>
          <a:blip r:embed="rId10"/>
          <a:stretch>
            <a:fillRect/>
          </a:stretch>
        </p:blipFill>
        <p:spPr>
          <a:xfrm>
            <a:off x="9179241" y="5041592"/>
            <a:ext cx="1147041" cy="1147041"/>
          </a:xfrm>
          <a:prstGeom prst="rect">
            <a:avLst/>
          </a:prstGeom>
        </p:spPr>
      </p:pic>
    </p:spTree>
    <p:extLst>
      <p:ext uri="{BB962C8B-B14F-4D97-AF65-F5344CB8AC3E}">
        <p14:creationId xmlns:p14="http://schemas.microsoft.com/office/powerpoint/2010/main" val="167504365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EAEAA1-CE34-4DC3-9696-8FCE3F804FD3}"/>
              </a:ext>
            </a:extLst>
          </p:cNvPr>
          <p:cNvSpPr>
            <a:spLocks noGrp="1"/>
          </p:cNvSpPr>
          <p:nvPr>
            <p:ph type="title"/>
          </p:nvPr>
        </p:nvSpPr>
        <p:spPr>
          <a:xfrm>
            <a:off x="849024" y="591127"/>
            <a:ext cx="3932237" cy="671945"/>
          </a:xfrm>
        </p:spPr>
        <p:txBody>
          <a:bodyPr/>
          <a:lstStyle/>
          <a:p>
            <a:pPr algn="ctr"/>
            <a:r>
              <a:rPr lang="it-IT" b="1" dirty="0">
                <a:solidFill>
                  <a:srgbClr val="A50021"/>
                </a:solidFill>
                <a:latin typeface="Comic Sans MS" panose="030F0702030302020204" pitchFamily="66" charset="0"/>
              </a:rPr>
              <a:t>CLASSI QUARTE</a:t>
            </a:r>
          </a:p>
        </p:txBody>
      </p:sp>
      <p:sp>
        <p:nvSpPr>
          <p:cNvPr id="3" name="Segnaposto contenuto 2">
            <a:extLst>
              <a:ext uri="{FF2B5EF4-FFF2-40B4-BE49-F238E27FC236}">
                <a16:creationId xmlns:a16="http://schemas.microsoft.com/office/drawing/2014/main" id="{599DC6F9-8546-4EA9-B56D-30CD467989BA}"/>
              </a:ext>
            </a:extLst>
          </p:cNvPr>
          <p:cNvSpPr>
            <a:spLocks noGrp="1"/>
          </p:cNvSpPr>
          <p:nvPr>
            <p:ph idx="1"/>
          </p:nvPr>
        </p:nvSpPr>
        <p:spPr>
          <a:xfrm>
            <a:off x="5183188" y="523876"/>
            <a:ext cx="6172200" cy="5304270"/>
          </a:xfrm>
        </p:spPr>
        <p:txBody>
          <a:bodyPr>
            <a:normAutofit fontScale="70000" lnSpcReduction="20000"/>
          </a:bodyPr>
          <a:lstStyle/>
          <a:p>
            <a:pPr marL="0" indent="0" algn="just">
              <a:buNone/>
            </a:pPr>
            <a:r>
              <a:rPr lang="it-IT" dirty="0"/>
              <a:t>ESPERIENZA FORMATIVA N. 7</a:t>
            </a:r>
          </a:p>
          <a:p>
            <a:pPr marL="0" indent="0" algn="just">
              <a:buNone/>
            </a:pPr>
            <a:r>
              <a:rPr lang="it-IT" dirty="0"/>
              <a:t>ORE: 30</a:t>
            </a:r>
          </a:p>
          <a:p>
            <a:pPr marL="0" indent="0" algn="just">
              <a:buNone/>
            </a:pPr>
            <a:r>
              <a:rPr lang="it-IT" dirty="0"/>
              <a:t>Studenti: 25</a:t>
            </a:r>
          </a:p>
          <a:p>
            <a:pPr marL="0" indent="0" algn="just">
              <a:buNone/>
            </a:pPr>
            <a:r>
              <a:rPr lang="it-IT" b="1" dirty="0">
                <a:solidFill>
                  <a:srgbClr val="A50021"/>
                </a:solidFill>
              </a:rPr>
              <a:t>PON – L’economia in tasca</a:t>
            </a:r>
          </a:p>
          <a:p>
            <a:pPr marL="0" indent="0" algn="just">
              <a:buNone/>
            </a:pPr>
            <a:r>
              <a:rPr lang="it-IT" dirty="0"/>
              <a:t>Il modulo si propone di fornire agli studenti una conoscenza della realtà economica e delle dinamiche finanziarie, al fine di fornire loro gli strumenti per un approccio all’economia consapevole e critico.</a:t>
            </a:r>
          </a:p>
          <a:p>
            <a:pPr marL="0" indent="0" algn="just">
              <a:buNone/>
            </a:pPr>
            <a:r>
              <a:rPr lang="it-IT" dirty="0"/>
              <a:t>Il progetto è finalizzato a rendere i giovani cittadini coscienti dell’importanza che gli strumenti finanziari e le scelte in tali materie hanno nella quotidianità e nel lungo periodo; a promuovere una cultura del credito e della finanza come strumento di maturazione e di crescita responsabile e sostenibile; a far comprendere la rilevanza e le conseguenze derivanti dalle scelte fatte sul proprio futuro e come esse possano influire sulla società moderna.</a:t>
            </a:r>
          </a:p>
          <a:p>
            <a:pPr marL="0" indent="0" algn="just">
              <a:buNone/>
            </a:pPr>
            <a:r>
              <a:rPr lang="it-IT" sz="2800" dirty="0"/>
              <a:t> </a:t>
            </a:r>
          </a:p>
          <a:p>
            <a:pPr marL="0" indent="0">
              <a:buNone/>
            </a:pPr>
            <a:endParaRPr lang="it-IT" dirty="0"/>
          </a:p>
        </p:txBody>
      </p:sp>
      <p:pic>
        <p:nvPicPr>
          <p:cNvPr id="5" name="Immagine 4">
            <a:extLst>
              <a:ext uri="{FF2B5EF4-FFF2-40B4-BE49-F238E27FC236}">
                <a16:creationId xmlns:a16="http://schemas.microsoft.com/office/drawing/2014/main" id="{4DAC37FA-BB13-433C-85F3-6AD4BF7862B0}"/>
              </a:ext>
            </a:extLst>
          </p:cNvPr>
          <p:cNvPicPr>
            <a:picLocks noChangeAspect="1"/>
          </p:cNvPicPr>
          <p:nvPr/>
        </p:nvPicPr>
        <p:blipFill>
          <a:blip r:embed="rId2"/>
          <a:stretch>
            <a:fillRect/>
          </a:stretch>
        </p:blipFill>
        <p:spPr>
          <a:xfrm>
            <a:off x="1476375" y="2919412"/>
            <a:ext cx="2600325" cy="2024063"/>
          </a:xfrm>
          <a:prstGeom prst="rect">
            <a:avLst/>
          </a:prstGeom>
        </p:spPr>
      </p:pic>
    </p:spTree>
    <p:extLst>
      <p:ext uri="{BB962C8B-B14F-4D97-AF65-F5344CB8AC3E}">
        <p14:creationId xmlns:p14="http://schemas.microsoft.com/office/powerpoint/2010/main" val="21331472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A515AF-266D-432E-9533-ED913D9794E1}"/>
              </a:ext>
            </a:extLst>
          </p:cNvPr>
          <p:cNvSpPr>
            <a:spLocks noGrp="1"/>
          </p:cNvSpPr>
          <p:nvPr>
            <p:ph type="title"/>
          </p:nvPr>
        </p:nvSpPr>
        <p:spPr>
          <a:xfrm>
            <a:off x="895206" y="646544"/>
            <a:ext cx="3932237" cy="699655"/>
          </a:xfrm>
        </p:spPr>
        <p:txBody>
          <a:bodyPr/>
          <a:lstStyle/>
          <a:p>
            <a:pPr algn="ctr"/>
            <a:r>
              <a:rPr lang="it-IT" dirty="0">
                <a:solidFill>
                  <a:srgbClr val="3333FF"/>
                </a:solidFill>
                <a:latin typeface="Comic Sans MS" panose="030F0702030302020204" pitchFamily="66" charset="0"/>
              </a:rPr>
              <a:t>CLASSI QUARTE</a:t>
            </a:r>
          </a:p>
        </p:txBody>
      </p:sp>
      <p:sp>
        <p:nvSpPr>
          <p:cNvPr id="3" name="Segnaposto contenuto 2">
            <a:extLst>
              <a:ext uri="{FF2B5EF4-FFF2-40B4-BE49-F238E27FC236}">
                <a16:creationId xmlns:a16="http://schemas.microsoft.com/office/drawing/2014/main" id="{962A1BD1-7434-4B37-A72E-83705820AC57}"/>
              </a:ext>
            </a:extLst>
          </p:cNvPr>
          <p:cNvSpPr>
            <a:spLocks noGrp="1"/>
          </p:cNvSpPr>
          <p:nvPr>
            <p:ph idx="1"/>
          </p:nvPr>
        </p:nvSpPr>
        <p:spPr>
          <a:xfrm>
            <a:off x="5183188" y="473649"/>
            <a:ext cx="6172200" cy="5470525"/>
          </a:xfrm>
        </p:spPr>
        <p:txBody>
          <a:bodyPr>
            <a:normAutofit fontScale="85000" lnSpcReduction="20000"/>
          </a:bodyPr>
          <a:lstStyle/>
          <a:p>
            <a:pPr marL="0" indent="0" algn="just">
              <a:lnSpc>
                <a:spcPct val="100000"/>
              </a:lnSpc>
              <a:spcBef>
                <a:spcPts val="0"/>
              </a:spcBef>
              <a:buNone/>
            </a:pPr>
            <a:r>
              <a:rPr lang="it-IT" sz="3300" dirty="0"/>
              <a:t>Esperienza formativa N. 8</a:t>
            </a:r>
          </a:p>
          <a:p>
            <a:pPr marL="0" indent="0" algn="just">
              <a:lnSpc>
                <a:spcPct val="100000"/>
              </a:lnSpc>
              <a:spcBef>
                <a:spcPts val="0"/>
              </a:spcBef>
              <a:buNone/>
            </a:pPr>
            <a:r>
              <a:rPr lang="it-IT" sz="3300" dirty="0"/>
              <a:t>ORE: 25</a:t>
            </a:r>
          </a:p>
          <a:p>
            <a:pPr marL="0" indent="0" algn="just">
              <a:lnSpc>
                <a:spcPct val="100000"/>
              </a:lnSpc>
              <a:spcBef>
                <a:spcPts val="0"/>
              </a:spcBef>
              <a:buNone/>
            </a:pPr>
            <a:r>
              <a:rPr lang="it-IT" sz="3300" dirty="0"/>
              <a:t>Studenti: 12 </a:t>
            </a:r>
          </a:p>
          <a:p>
            <a:pPr marL="0" indent="0" algn="just">
              <a:lnSpc>
                <a:spcPct val="100000"/>
              </a:lnSpc>
              <a:spcBef>
                <a:spcPts val="0"/>
              </a:spcBef>
              <a:buNone/>
            </a:pPr>
            <a:r>
              <a:rPr lang="it-IT" sz="3300" dirty="0">
                <a:solidFill>
                  <a:srgbClr val="3333FF"/>
                </a:solidFill>
              </a:rPr>
              <a:t>Project Management Olympic Games</a:t>
            </a:r>
          </a:p>
          <a:p>
            <a:pPr marL="0" indent="0" algn="just">
              <a:lnSpc>
                <a:spcPct val="100000"/>
              </a:lnSpc>
              <a:spcBef>
                <a:spcPts val="0"/>
              </a:spcBef>
              <a:buNone/>
            </a:pPr>
            <a:endParaRPr lang="it-IT" sz="3300" dirty="0"/>
          </a:p>
          <a:p>
            <a:pPr marL="0" indent="0" algn="just">
              <a:lnSpc>
                <a:spcPct val="100000"/>
              </a:lnSpc>
              <a:buNone/>
            </a:pPr>
            <a:r>
              <a:rPr lang="it-IT" sz="2800" dirty="0"/>
              <a:t>(Percorso riservato agli studenti che hanno partecipato al percorso </a:t>
            </a:r>
            <a:r>
              <a:rPr lang="it-IT" sz="2800" i="1" dirty="0"/>
              <a:t>Skill for life</a:t>
            </a:r>
            <a:r>
              <a:rPr lang="it-IT" sz="2800" dirty="0"/>
              <a:t>)</a:t>
            </a:r>
          </a:p>
          <a:p>
            <a:pPr marL="0" indent="0" algn="just">
              <a:buNone/>
            </a:pPr>
            <a:r>
              <a:rPr lang="it-IT" dirty="0"/>
              <a:t>Il percorso comprende quattro sessioni formative sul Project Management e una competizione nella quale gli studenti si sfidano sia individualmente sia attraverso lavori di gruppo, con lo svolgimento di test durante il percorso formativo e la presentazione dei lavori progettuali in un evento conclusivo</a:t>
            </a:r>
            <a:r>
              <a:rPr lang="it-IT" dirty="0">
                <a:latin typeface="Comic Sans MS" panose="030F0702030302020204" pitchFamily="66" charset="0"/>
              </a:rPr>
              <a:t>.</a:t>
            </a:r>
          </a:p>
        </p:txBody>
      </p:sp>
      <p:pic>
        <p:nvPicPr>
          <p:cNvPr id="5" name="Immagine 4">
            <a:extLst>
              <a:ext uri="{FF2B5EF4-FFF2-40B4-BE49-F238E27FC236}">
                <a16:creationId xmlns:a16="http://schemas.microsoft.com/office/drawing/2014/main" id="{A97E2102-0E0F-4EF7-A9E5-85EBA49BF90A}"/>
              </a:ext>
            </a:extLst>
          </p:cNvPr>
          <p:cNvPicPr>
            <a:picLocks noChangeAspect="1"/>
          </p:cNvPicPr>
          <p:nvPr/>
        </p:nvPicPr>
        <p:blipFill>
          <a:blip r:embed="rId2"/>
          <a:stretch>
            <a:fillRect/>
          </a:stretch>
        </p:blipFill>
        <p:spPr>
          <a:xfrm>
            <a:off x="960293" y="3537528"/>
            <a:ext cx="3912140" cy="1930400"/>
          </a:xfrm>
          <a:prstGeom prst="rect">
            <a:avLst/>
          </a:prstGeom>
        </p:spPr>
      </p:pic>
      <p:pic>
        <p:nvPicPr>
          <p:cNvPr id="6" name="Immagine 5">
            <a:extLst>
              <a:ext uri="{FF2B5EF4-FFF2-40B4-BE49-F238E27FC236}">
                <a16:creationId xmlns:a16="http://schemas.microsoft.com/office/drawing/2014/main" id="{39E4119A-113B-4B49-8CE9-B1231E0D376B}"/>
              </a:ext>
            </a:extLst>
          </p:cNvPr>
          <p:cNvPicPr>
            <a:picLocks noChangeAspect="1"/>
          </p:cNvPicPr>
          <p:nvPr/>
        </p:nvPicPr>
        <p:blipFill>
          <a:blip r:embed="rId3"/>
          <a:stretch>
            <a:fillRect/>
          </a:stretch>
        </p:blipFill>
        <p:spPr>
          <a:xfrm>
            <a:off x="904874" y="1751878"/>
            <a:ext cx="3689533" cy="1453140"/>
          </a:xfrm>
          <a:prstGeom prst="rect">
            <a:avLst/>
          </a:prstGeom>
        </p:spPr>
      </p:pic>
    </p:spTree>
    <p:extLst>
      <p:ext uri="{BB962C8B-B14F-4D97-AF65-F5344CB8AC3E}">
        <p14:creationId xmlns:p14="http://schemas.microsoft.com/office/powerpoint/2010/main" val="11426592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72F75C7-5936-498D-A5BD-458AA256DB27}"/>
              </a:ext>
            </a:extLst>
          </p:cNvPr>
          <p:cNvSpPr>
            <a:spLocks noGrp="1"/>
          </p:cNvSpPr>
          <p:nvPr>
            <p:ph idx="1"/>
          </p:nvPr>
        </p:nvSpPr>
        <p:spPr>
          <a:xfrm>
            <a:off x="2000250" y="987425"/>
            <a:ext cx="9355138" cy="4873625"/>
          </a:xfrm>
        </p:spPr>
        <p:txBody>
          <a:bodyPr>
            <a:normAutofit lnSpcReduction="10000"/>
          </a:bodyPr>
          <a:lstStyle/>
          <a:p>
            <a:pPr marL="0" indent="0" algn="ctr">
              <a:buNone/>
            </a:pPr>
            <a:r>
              <a:rPr lang="it-IT" sz="3200" b="1" dirty="0">
                <a:solidFill>
                  <a:srgbClr val="92D050"/>
                </a:solidFill>
                <a:latin typeface="Comic Sans MS" panose="030F0702030302020204" pitchFamily="66" charset="0"/>
              </a:rPr>
              <a:t>CLASSI QUARTE</a:t>
            </a:r>
          </a:p>
          <a:p>
            <a:pPr marL="0" indent="0" algn="ctr">
              <a:buNone/>
            </a:pPr>
            <a:r>
              <a:rPr lang="it-IT" sz="3200" b="1" dirty="0">
                <a:solidFill>
                  <a:srgbClr val="92D050"/>
                </a:solidFill>
                <a:latin typeface="Comic Sans MS" panose="030F0702030302020204" pitchFamily="66" charset="0"/>
              </a:rPr>
              <a:t>CURVATURA INGEGNERIA-ARCHITETTURA</a:t>
            </a:r>
          </a:p>
          <a:p>
            <a:pPr marL="0" indent="0" algn="ctr">
              <a:buNone/>
            </a:pPr>
            <a:endParaRPr lang="it-IT" sz="3200" b="1" dirty="0">
              <a:solidFill>
                <a:schemeClr val="accent6">
                  <a:lumMod val="60000"/>
                  <a:lumOff val="40000"/>
                </a:schemeClr>
              </a:solidFill>
              <a:latin typeface="Comic Sans MS" panose="030F0702030302020204" pitchFamily="66" charset="0"/>
            </a:endParaRPr>
          </a:p>
          <a:p>
            <a:pPr marL="342900" indent="-342900" algn="just">
              <a:buAutoNum type="arabicPeriod"/>
            </a:pPr>
            <a:r>
              <a:rPr lang="it-IT" dirty="0">
                <a:latin typeface="Comic Sans MS" panose="030F0702030302020204" pitchFamily="66" charset="0"/>
              </a:rPr>
              <a:t> Impariamo a programmare - PON</a:t>
            </a:r>
            <a:endParaRPr lang="it-IT" sz="3200" dirty="0">
              <a:latin typeface="Comic Sans MS" panose="030F0702030302020204" pitchFamily="66" charset="0"/>
            </a:endParaRPr>
          </a:p>
          <a:p>
            <a:pPr marL="342900" indent="-342900" algn="just">
              <a:buAutoNum type="arabicPeriod"/>
            </a:pPr>
            <a:r>
              <a:rPr lang="it-IT" sz="3200" dirty="0">
                <a:latin typeface="Comic Sans MS" panose="030F0702030302020204" pitchFamily="66" charset="0"/>
              </a:rPr>
              <a:t>A scuola con il </a:t>
            </a:r>
            <a:r>
              <a:rPr lang="it-IT" sz="3200" dirty="0" err="1">
                <a:latin typeface="Comic Sans MS" panose="030F0702030302020204" pitchFamily="66" charset="0"/>
              </a:rPr>
              <a:t>Nao</a:t>
            </a:r>
            <a:r>
              <a:rPr lang="it-IT" sz="3200" dirty="0">
                <a:latin typeface="Comic Sans MS" panose="030F0702030302020204" pitchFamily="66" charset="0"/>
              </a:rPr>
              <a:t> - PON</a:t>
            </a:r>
          </a:p>
          <a:p>
            <a:pPr marL="342900" indent="-342900" algn="just">
              <a:buAutoNum type="arabicPeriod"/>
            </a:pPr>
            <a:r>
              <a:rPr lang="it-IT" sz="3200" dirty="0">
                <a:latin typeface="Comic Sans MS" panose="030F0702030302020204" pitchFamily="66" charset="0"/>
              </a:rPr>
              <a:t>Web Development</a:t>
            </a:r>
          </a:p>
          <a:p>
            <a:pPr marL="342900" indent="-342900" algn="just">
              <a:buAutoNum type="arabicPeriod"/>
            </a:pPr>
            <a:r>
              <a:rPr lang="it-IT" sz="3200" dirty="0">
                <a:latin typeface="Comic Sans MS" panose="030F0702030302020204" pitchFamily="66" charset="0"/>
              </a:rPr>
              <a:t>Web Designer</a:t>
            </a:r>
          </a:p>
          <a:p>
            <a:pPr marL="342900" indent="-342900" algn="just">
              <a:buAutoNum type="arabicPeriod"/>
            </a:pPr>
            <a:r>
              <a:rPr lang="it-IT" dirty="0">
                <a:latin typeface="Comic Sans MS" panose="030F0702030302020204" pitchFamily="66" charset="0"/>
              </a:rPr>
              <a:t>Risparmio energetico ed energie rinnovabili</a:t>
            </a:r>
          </a:p>
          <a:p>
            <a:pPr marL="342900" indent="-342900" algn="just">
              <a:buAutoNum type="arabicPeriod"/>
            </a:pPr>
            <a:r>
              <a:rPr lang="it-IT" sz="3200" dirty="0">
                <a:latin typeface="Comic Sans MS" panose="030F0702030302020204" pitchFamily="66" charset="0"/>
              </a:rPr>
              <a:t>Costruzione, Ambiente e Territorio</a:t>
            </a:r>
          </a:p>
        </p:txBody>
      </p:sp>
    </p:spTree>
    <p:extLst>
      <p:ext uri="{BB962C8B-B14F-4D97-AF65-F5344CB8AC3E}">
        <p14:creationId xmlns:p14="http://schemas.microsoft.com/office/powerpoint/2010/main" val="1548855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02917D-DB27-45DD-BD93-2AEA8B1826B1}"/>
              </a:ext>
            </a:extLst>
          </p:cNvPr>
          <p:cNvSpPr>
            <a:spLocks noGrp="1"/>
          </p:cNvSpPr>
          <p:nvPr>
            <p:ph type="title"/>
          </p:nvPr>
        </p:nvSpPr>
        <p:spPr>
          <a:xfrm>
            <a:off x="830552" y="932868"/>
            <a:ext cx="3932237" cy="616527"/>
          </a:xfrm>
        </p:spPr>
        <p:txBody>
          <a:bodyPr/>
          <a:lstStyle/>
          <a:p>
            <a:pPr algn="ctr"/>
            <a:r>
              <a:rPr lang="it-IT" dirty="0">
                <a:solidFill>
                  <a:srgbClr val="3399FF"/>
                </a:solidFill>
                <a:latin typeface="Comic Sans MS" panose="030F0702030302020204" pitchFamily="66" charset="0"/>
              </a:rPr>
              <a:t>CLASSI QUARTE</a:t>
            </a:r>
          </a:p>
        </p:txBody>
      </p:sp>
      <p:sp>
        <p:nvSpPr>
          <p:cNvPr id="3" name="Segnaposto contenuto 2">
            <a:extLst>
              <a:ext uri="{FF2B5EF4-FFF2-40B4-BE49-F238E27FC236}">
                <a16:creationId xmlns:a16="http://schemas.microsoft.com/office/drawing/2014/main" id="{462D9086-A679-422B-814B-1EF9CB7C30E1}"/>
              </a:ext>
            </a:extLst>
          </p:cNvPr>
          <p:cNvSpPr>
            <a:spLocks noGrp="1"/>
          </p:cNvSpPr>
          <p:nvPr>
            <p:ph idx="1"/>
          </p:nvPr>
        </p:nvSpPr>
        <p:spPr>
          <a:xfrm>
            <a:off x="5183188" y="987425"/>
            <a:ext cx="6172200" cy="4702175"/>
          </a:xfrm>
        </p:spPr>
        <p:txBody>
          <a:bodyPr>
            <a:normAutofit fontScale="85000" lnSpcReduction="20000"/>
          </a:bodyPr>
          <a:lstStyle/>
          <a:p>
            <a:pPr marL="0" indent="0" algn="just">
              <a:buNone/>
            </a:pPr>
            <a:r>
              <a:rPr lang="it-IT" dirty="0"/>
              <a:t>ESPERIENZA FORMATIVA N.1 </a:t>
            </a:r>
          </a:p>
          <a:p>
            <a:pPr marL="0" indent="0" algn="just">
              <a:buNone/>
            </a:pPr>
            <a:r>
              <a:rPr lang="it-IT" dirty="0"/>
              <a:t>ORE: 30</a:t>
            </a:r>
          </a:p>
          <a:p>
            <a:pPr marL="0" indent="0" algn="just">
              <a:buNone/>
            </a:pPr>
            <a:r>
              <a:rPr lang="it-IT" dirty="0"/>
              <a:t>Studenti: 25</a:t>
            </a:r>
          </a:p>
          <a:p>
            <a:pPr marL="0" indent="0" algn="just">
              <a:buNone/>
            </a:pPr>
            <a:r>
              <a:rPr lang="it-IT" sz="3800" dirty="0">
                <a:solidFill>
                  <a:srgbClr val="3399FF"/>
                </a:solidFill>
                <a:ea typeface="+mj-ea"/>
                <a:cs typeface="+mj-cs"/>
              </a:rPr>
              <a:t>Impariamo a programmare - PON</a:t>
            </a:r>
          </a:p>
          <a:p>
            <a:pPr marL="0" indent="0" algn="just">
              <a:buNone/>
            </a:pPr>
            <a:r>
              <a:rPr lang="it-IT" dirty="0"/>
              <a:t>Gli studenti verranno introdotti nel mondo della progettazione e dell’analisi di </a:t>
            </a:r>
            <a:r>
              <a:rPr lang="it-IT" i="1" dirty="0"/>
              <a:t>software</a:t>
            </a:r>
            <a:r>
              <a:rPr lang="it-IT" dirty="0"/>
              <a:t>,</a:t>
            </a:r>
            <a:r>
              <a:rPr lang="it-IT" i="1" dirty="0"/>
              <a:t> </a:t>
            </a:r>
            <a:r>
              <a:rPr lang="it-IT" dirty="0"/>
              <a:t>traducendo istruzioni e specifiche di controllo, di procedure o di soluzione di problemi in diagrammi logici di flusso per la programmazione in linguaggio informatico, sviluppando e scrivendo programmi per memorizzare, ricercare ed elaborare informazioni.</a:t>
            </a:r>
          </a:p>
          <a:p>
            <a:pPr marL="0" indent="0">
              <a:buNone/>
            </a:pPr>
            <a:endParaRPr lang="it-IT" dirty="0"/>
          </a:p>
        </p:txBody>
      </p:sp>
      <p:pic>
        <p:nvPicPr>
          <p:cNvPr id="5" name="Immagine 4">
            <a:extLst>
              <a:ext uri="{FF2B5EF4-FFF2-40B4-BE49-F238E27FC236}">
                <a16:creationId xmlns:a16="http://schemas.microsoft.com/office/drawing/2014/main" id="{3689DA52-A54E-4BD0-91F5-CD2BB8CA3A47}"/>
              </a:ext>
            </a:extLst>
          </p:cNvPr>
          <p:cNvPicPr>
            <a:picLocks noChangeAspect="1"/>
          </p:cNvPicPr>
          <p:nvPr/>
        </p:nvPicPr>
        <p:blipFill>
          <a:blip r:embed="rId2"/>
          <a:stretch>
            <a:fillRect/>
          </a:stretch>
        </p:blipFill>
        <p:spPr>
          <a:xfrm>
            <a:off x="924257" y="2055958"/>
            <a:ext cx="3785905" cy="2913206"/>
          </a:xfrm>
          <a:prstGeom prst="rect">
            <a:avLst/>
          </a:prstGeom>
        </p:spPr>
      </p:pic>
    </p:spTree>
    <p:extLst>
      <p:ext uri="{BB962C8B-B14F-4D97-AF65-F5344CB8AC3E}">
        <p14:creationId xmlns:p14="http://schemas.microsoft.com/office/powerpoint/2010/main" val="34675931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0EEC7E-EAAB-44CE-A029-5F163C0654B9}"/>
              </a:ext>
            </a:extLst>
          </p:cNvPr>
          <p:cNvSpPr>
            <a:spLocks noGrp="1"/>
          </p:cNvSpPr>
          <p:nvPr>
            <p:ph type="title"/>
          </p:nvPr>
        </p:nvSpPr>
        <p:spPr>
          <a:xfrm>
            <a:off x="839789" y="960582"/>
            <a:ext cx="3492066" cy="1096818"/>
          </a:xfrm>
        </p:spPr>
        <p:txBody>
          <a:bodyPr/>
          <a:lstStyle/>
          <a:p>
            <a:pPr algn="ctr"/>
            <a:r>
              <a:rPr lang="it-IT" b="1" dirty="0">
                <a:solidFill>
                  <a:srgbClr val="FF9900"/>
                </a:solidFill>
                <a:latin typeface="Comic Sans MS" panose="030F0702030302020204" pitchFamily="66" charset="0"/>
              </a:rPr>
              <a:t>CLASSI QUARTE</a:t>
            </a:r>
          </a:p>
        </p:txBody>
      </p:sp>
      <p:sp>
        <p:nvSpPr>
          <p:cNvPr id="3" name="Segnaposto contenuto 2">
            <a:extLst>
              <a:ext uri="{FF2B5EF4-FFF2-40B4-BE49-F238E27FC236}">
                <a16:creationId xmlns:a16="http://schemas.microsoft.com/office/drawing/2014/main" id="{927A9A85-4D1C-4BB1-AA2F-9566C0C733F9}"/>
              </a:ext>
            </a:extLst>
          </p:cNvPr>
          <p:cNvSpPr>
            <a:spLocks noGrp="1"/>
          </p:cNvSpPr>
          <p:nvPr>
            <p:ph idx="1"/>
          </p:nvPr>
        </p:nvSpPr>
        <p:spPr>
          <a:xfrm>
            <a:off x="4892948" y="987425"/>
            <a:ext cx="6859588" cy="4873625"/>
          </a:xfrm>
        </p:spPr>
        <p:txBody>
          <a:bodyPr>
            <a:normAutofit/>
          </a:bodyPr>
          <a:lstStyle/>
          <a:p>
            <a:pPr marL="0" indent="0" algn="just">
              <a:buNone/>
            </a:pPr>
            <a:r>
              <a:rPr lang="it-IT" sz="2400" dirty="0"/>
              <a:t>ESPERIENZA FORMATIVA N.2 </a:t>
            </a:r>
          </a:p>
          <a:p>
            <a:pPr marL="0" indent="0" algn="just">
              <a:buNone/>
            </a:pPr>
            <a:r>
              <a:rPr lang="it-IT" sz="2400" dirty="0"/>
              <a:t>ORE: 30</a:t>
            </a:r>
          </a:p>
          <a:p>
            <a:pPr marL="0" indent="0" algn="just">
              <a:buNone/>
            </a:pPr>
            <a:r>
              <a:rPr lang="it-IT" sz="2400" dirty="0"/>
              <a:t>Studenti: 25</a:t>
            </a:r>
          </a:p>
          <a:p>
            <a:pPr marL="0" indent="0" algn="just">
              <a:buNone/>
            </a:pPr>
            <a:r>
              <a:rPr lang="it-IT" sz="2400" b="1" dirty="0">
                <a:solidFill>
                  <a:srgbClr val="FF9900"/>
                </a:solidFill>
              </a:rPr>
              <a:t>A scuola con il </a:t>
            </a:r>
            <a:r>
              <a:rPr lang="it-IT" sz="2400" b="1" dirty="0" err="1">
                <a:solidFill>
                  <a:srgbClr val="FF9900"/>
                </a:solidFill>
              </a:rPr>
              <a:t>Nao</a:t>
            </a:r>
            <a:r>
              <a:rPr lang="it-IT" sz="2400" b="1" dirty="0">
                <a:solidFill>
                  <a:srgbClr val="FF9900"/>
                </a:solidFill>
              </a:rPr>
              <a:t> - PON</a:t>
            </a:r>
          </a:p>
          <a:p>
            <a:pPr marL="0" indent="0" algn="just">
              <a:buNone/>
            </a:pPr>
            <a:r>
              <a:rPr lang="it-IT" sz="2400" dirty="0"/>
              <a:t>L’attività prevede l’utilizzo, a fine didattico, del Robot NAO. Questo simpatico robot è uno strumento didattico utile allo sviluppo della percezione spaziale e della logica, ma non solo. Gli studenti sono chiamati a mettere in atto strategie risolutive, a collaborare, confrontando le loro ipotesi, valutando l’errore come “risorsa” e non come frustrazione, interagendo tra loro.</a:t>
            </a:r>
          </a:p>
        </p:txBody>
      </p:sp>
      <p:pic>
        <p:nvPicPr>
          <p:cNvPr id="5" name="Immagine 4">
            <a:extLst>
              <a:ext uri="{FF2B5EF4-FFF2-40B4-BE49-F238E27FC236}">
                <a16:creationId xmlns:a16="http://schemas.microsoft.com/office/drawing/2014/main" id="{69AA9B45-0B3F-4ED1-BD1E-23240D9A9451}"/>
              </a:ext>
            </a:extLst>
          </p:cNvPr>
          <p:cNvPicPr>
            <a:picLocks noChangeAspect="1"/>
          </p:cNvPicPr>
          <p:nvPr/>
        </p:nvPicPr>
        <p:blipFill>
          <a:blip r:embed="rId2"/>
          <a:stretch>
            <a:fillRect/>
          </a:stretch>
        </p:blipFill>
        <p:spPr>
          <a:xfrm>
            <a:off x="733425" y="2371725"/>
            <a:ext cx="3676650" cy="2962275"/>
          </a:xfrm>
          <a:prstGeom prst="rect">
            <a:avLst/>
          </a:prstGeom>
        </p:spPr>
      </p:pic>
    </p:spTree>
    <p:extLst>
      <p:ext uri="{BB962C8B-B14F-4D97-AF65-F5344CB8AC3E}">
        <p14:creationId xmlns:p14="http://schemas.microsoft.com/office/powerpoint/2010/main" val="41399813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F03312-AE32-4B33-B263-ADC6F7ADDE26}"/>
              </a:ext>
            </a:extLst>
          </p:cNvPr>
          <p:cNvSpPr>
            <a:spLocks noGrp="1"/>
          </p:cNvSpPr>
          <p:nvPr>
            <p:ph type="title"/>
          </p:nvPr>
        </p:nvSpPr>
        <p:spPr>
          <a:xfrm>
            <a:off x="793606" y="877454"/>
            <a:ext cx="3932237" cy="810491"/>
          </a:xfrm>
        </p:spPr>
        <p:txBody>
          <a:bodyPr/>
          <a:lstStyle/>
          <a:p>
            <a:pPr algn="ctr"/>
            <a:r>
              <a:rPr lang="it-IT" b="1" dirty="0">
                <a:solidFill>
                  <a:srgbClr val="FF9999"/>
                </a:solidFill>
                <a:latin typeface="Comic Sans MS" panose="030F0702030302020204" pitchFamily="66" charset="0"/>
              </a:rPr>
              <a:t>CLASSI QUARTE</a:t>
            </a:r>
          </a:p>
        </p:txBody>
      </p:sp>
      <p:sp>
        <p:nvSpPr>
          <p:cNvPr id="3" name="Segnaposto contenuto 2">
            <a:extLst>
              <a:ext uri="{FF2B5EF4-FFF2-40B4-BE49-F238E27FC236}">
                <a16:creationId xmlns:a16="http://schemas.microsoft.com/office/drawing/2014/main" id="{6BEAFF27-8E0F-48BC-B073-4F286424EB11}"/>
              </a:ext>
            </a:extLst>
          </p:cNvPr>
          <p:cNvSpPr>
            <a:spLocks noGrp="1"/>
          </p:cNvSpPr>
          <p:nvPr>
            <p:ph idx="1"/>
          </p:nvPr>
        </p:nvSpPr>
        <p:spPr/>
        <p:txBody>
          <a:bodyPr>
            <a:normAutofit fontScale="85000" lnSpcReduction="20000"/>
          </a:bodyPr>
          <a:lstStyle/>
          <a:p>
            <a:pPr marL="0" indent="0" algn="just">
              <a:buNone/>
            </a:pPr>
            <a:r>
              <a:rPr lang="it-IT" dirty="0"/>
              <a:t>ESPERIENZA FORMATIVA N.3 </a:t>
            </a:r>
          </a:p>
          <a:p>
            <a:pPr marL="0" indent="0" algn="just">
              <a:buNone/>
            </a:pPr>
            <a:r>
              <a:rPr lang="it-IT" dirty="0"/>
              <a:t>ORE: 30</a:t>
            </a:r>
          </a:p>
          <a:p>
            <a:pPr marL="0" indent="0" algn="just">
              <a:buNone/>
            </a:pPr>
            <a:r>
              <a:rPr lang="it-IT" dirty="0"/>
              <a:t>Studenti: 25</a:t>
            </a:r>
          </a:p>
          <a:p>
            <a:pPr marL="0" indent="0" algn="just">
              <a:buNone/>
            </a:pPr>
            <a:r>
              <a:rPr lang="it-IT" sz="3800" b="1" dirty="0">
                <a:solidFill>
                  <a:srgbClr val="FF9999"/>
                </a:solidFill>
                <a:ea typeface="+mj-ea"/>
                <a:cs typeface="+mj-cs"/>
              </a:rPr>
              <a:t>Web Development</a:t>
            </a:r>
          </a:p>
          <a:p>
            <a:pPr marL="0" indent="0" algn="just">
              <a:buNone/>
            </a:pPr>
            <a:r>
              <a:rPr lang="it-IT" dirty="0"/>
              <a:t>Il modulo si articola in una serie di attività teorico-pratiche volte alla creazione di una piattaforma </a:t>
            </a:r>
            <a:r>
              <a:rPr lang="it-IT" i="1" dirty="0"/>
              <a:t>Web</a:t>
            </a:r>
            <a:r>
              <a:rPr lang="it-IT" dirty="0"/>
              <a:t> con </a:t>
            </a:r>
            <a:r>
              <a:rPr lang="it-IT" i="1" dirty="0"/>
              <a:t>database</a:t>
            </a:r>
            <a:r>
              <a:rPr lang="it-IT" dirty="0"/>
              <a:t> tramite CMS </a:t>
            </a:r>
            <a:r>
              <a:rPr lang="it-IT" i="1" dirty="0"/>
              <a:t>WORDPRESS</a:t>
            </a:r>
            <a:r>
              <a:rPr lang="it-IT" dirty="0"/>
              <a:t> e di un’applicazione collegata. Nello specifico, il modulo prevede la creazione di un </a:t>
            </a:r>
            <a:r>
              <a:rPr lang="it-IT" i="1" dirty="0"/>
              <a:t>e-commerce</a:t>
            </a:r>
            <a:r>
              <a:rPr lang="it-IT" dirty="0"/>
              <a:t> e vuole fornire agli studenti le competenze necessarie per progettare e realizzare un sito di commercio elettronico. </a:t>
            </a:r>
          </a:p>
        </p:txBody>
      </p:sp>
      <p:pic>
        <p:nvPicPr>
          <p:cNvPr id="5" name="Immagine 4">
            <a:extLst>
              <a:ext uri="{FF2B5EF4-FFF2-40B4-BE49-F238E27FC236}">
                <a16:creationId xmlns:a16="http://schemas.microsoft.com/office/drawing/2014/main" id="{D738C7A3-77BF-4050-8A31-F61E8876AED6}"/>
              </a:ext>
            </a:extLst>
          </p:cNvPr>
          <p:cNvPicPr>
            <a:picLocks noChangeAspect="1"/>
          </p:cNvPicPr>
          <p:nvPr/>
        </p:nvPicPr>
        <p:blipFill>
          <a:blip r:embed="rId2"/>
          <a:stretch>
            <a:fillRect/>
          </a:stretch>
        </p:blipFill>
        <p:spPr>
          <a:xfrm>
            <a:off x="1069416" y="2177676"/>
            <a:ext cx="3683453" cy="3155946"/>
          </a:xfrm>
          <a:prstGeom prst="rect">
            <a:avLst/>
          </a:prstGeom>
        </p:spPr>
      </p:pic>
    </p:spTree>
    <p:extLst>
      <p:ext uri="{BB962C8B-B14F-4D97-AF65-F5344CB8AC3E}">
        <p14:creationId xmlns:p14="http://schemas.microsoft.com/office/powerpoint/2010/main" val="1587443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8461AC-515F-416C-86DD-A67A7150FBBC}"/>
              </a:ext>
            </a:extLst>
          </p:cNvPr>
          <p:cNvSpPr>
            <a:spLocks noGrp="1"/>
          </p:cNvSpPr>
          <p:nvPr>
            <p:ph type="title"/>
          </p:nvPr>
        </p:nvSpPr>
        <p:spPr>
          <a:xfrm>
            <a:off x="498042" y="711199"/>
            <a:ext cx="3932237" cy="671945"/>
          </a:xfrm>
        </p:spPr>
        <p:txBody>
          <a:bodyPr/>
          <a:lstStyle/>
          <a:p>
            <a:pPr algn="ctr"/>
            <a:r>
              <a:rPr lang="it-IT" dirty="0">
                <a:solidFill>
                  <a:srgbClr val="FF0066"/>
                </a:solidFill>
                <a:latin typeface="Comic Sans MS" panose="030F0702030302020204" pitchFamily="66" charset="0"/>
              </a:rPr>
              <a:t>CLASSI QUARTE</a:t>
            </a:r>
          </a:p>
        </p:txBody>
      </p:sp>
      <p:sp>
        <p:nvSpPr>
          <p:cNvPr id="3" name="Segnaposto contenuto 2">
            <a:extLst>
              <a:ext uri="{FF2B5EF4-FFF2-40B4-BE49-F238E27FC236}">
                <a16:creationId xmlns:a16="http://schemas.microsoft.com/office/drawing/2014/main" id="{2C232E32-E769-4C52-B826-985C9F0114FF}"/>
              </a:ext>
            </a:extLst>
          </p:cNvPr>
          <p:cNvSpPr>
            <a:spLocks noGrp="1"/>
          </p:cNvSpPr>
          <p:nvPr>
            <p:ph idx="1"/>
          </p:nvPr>
        </p:nvSpPr>
        <p:spPr>
          <a:xfrm>
            <a:off x="4629150" y="723901"/>
            <a:ext cx="6907068" cy="4466935"/>
          </a:xfrm>
        </p:spPr>
        <p:txBody>
          <a:bodyPr>
            <a:normAutofit fontScale="55000" lnSpcReduction="20000"/>
          </a:bodyPr>
          <a:lstStyle/>
          <a:p>
            <a:pPr marL="0" indent="0" algn="just">
              <a:buNone/>
            </a:pPr>
            <a:r>
              <a:rPr lang="it-IT" sz="4400" dirty="0"/>
              <a:t>ESPERIENZA FORMATIVA N.4</a:t>
            </a:r>
          </a:p>
          <a:p>
            <a:pPr marL="0" indent="0" algn="just">
              <a:buNone/>
            </a:pPr>
            <a:r>
              <a:rPr lang="it-IT" sz="4400" dirty="0"/>
              <a:t>ORE: 30</a:t>
            </a:r>
          </a:p>
          <a:p>
            <a:pPr marL="0" indent="0" algn="just">
              <a:buNone/>
            </a:pPr>
            <a:r>
              <a:rPr lang="it-IT" sz="4400" dirty="0"/>
              <a:t>Studenti: 25</a:t>
            </a:r>
          </a:p>
          <a:p>
            <a:pPr marL="0" indent="0" algn="just">
              <a:buNone/>
            </a:pPr>
            <a:r>
              <a:rPr lang="it-IT" sz="4400" b="1" dirty="0">
                <a:solidFill>
                  <a:srgbClr val="FF0066"/>
                </a:solidFill>
              </a:rPr>
              <a:t>Web Designer</a:t>
            </a:r>
          </a:p>
          <a:p>
            <a:pPr marL="0" indent="0" algn="just">
              <a:buNone/>
            </a:pPr>
            <a:r>
              <a:rPr lang="it-IT" sz="4300" dirty="0"/>
              <a:t>Durante questo corso gli studenti dovranno esprimere il loro lato artistico: bozzetti, disegni di dettaglio, elaborati grafici anche digitali finalizzati alla progettazione di nuovi artefatti digitali o prodotti industriali, al restyling di prodotti già in commercio e alla comunicazione pubblicitaria. L’implementazione e montaggio (non quindi dello sviluppo) della parte grafica sul sito, scegliendo l'architettura del menù di navigazione e risolvendo, ancor prima di andare online, la gran parte dei problemi legati all'accessibilità e all'usabilità del sito. </a:t>
            </a:r>
          </a:p>
          <a:p>
            <a:pPr marL="0" indent="0">
              <a:buNone/>
            </a:pPr>
            <a:endParaRPr lang="it-IT" dirty="0"/>
          </a:p>
        </p:txBody>
      </p:sp>
      <p:pic>
        <p:nvPicPr>
          <p:cNvPr id="5" name="Immagine 4">
            <a:extLst>
              <a:ext uri="{FF2B5EF4-FFF2-40B4-BE49-F238E27FC236}">
                <a16:creationId xmlns:a16="http://schemas.microsoft.com/office/drawing/2014/main" id="{BC3760BF-1ECF-4FE1-9BC9-E2537C1AB5FC}"/>
              </a:ext>
            </a:extLst>
          </p:cNvPr>
          <p:cNvPicPr>
            <a:picLocks noChangeAspect="1"/>
          </p:cNvPicPr>
          <p:nvPr/>
        </p:nvPicPr>
        <p:blipFill>
          <a:blip r:embed="rId2"/>
          <a:stretch>
            <a:fillRect/>
          </a:stretch>
        </p:blipFill>
        <p:spPr>
          <a:xfrm>
            <a:off x="447086" y="1677156"/>
            <a:ext cx="3847822" cy="3389749"/>
          </a:xfrm>
          <a:prstGeom prst="rect">
            <a:avLst/>
          </a:prstGeom>
        </p:spPr>
      </p:pic>
    </p:spTree>
    <p:extLst>
      <p:ext uri="{BB962C8B-B14F-4D97-AF65-F5344CB8AC3E}">
        <p14:creationId xmlns:p14="http://schemas.microsoft.com/office/powerpoint/2010/main" val="10145170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3552FF-EF24-4A9D-844C-5E9B596E8A21}"/>
              </a:ext>
            </a:extLst>
          </p:cNvPr>
          <p:cNvSpPr>
            <a:spLocks noGrp="1"/>
          </p:cNvSpPr>
          <p:nvPr>
            <p:ph type="title"/>
          </p:nvPr>
        </p:nvSpPr>
        <p:spPr>
          <a:xfrm>
            <a:off x="885970" y="849746"/>
            <a:ext cx="3932237" cy="644236"/>
          </a:xfrm>
        </p:spPr>
        <p:txBody>
          <a:bodyPr/>
          <a:lstStyle/>
          <a:p>
            <a:pPr algn="ctr"/>
            <a:r>
              <a:rPr lang="it-IT" dirty="0">
                <a:solidFill>
                  <a:srgbClr val="33CC33"/>
                </a:solidFill>
                <a:latin typeface="Comic Sans MS" panose="030F0702030302020204" pitchFamily="66" charset="0"/>
              </a:rPr>
              <a:t>CLASSI QUARTE</a:t>
            </a:r>
          </a:p>
        </p:txBody>
      </p:sp>
      <p:sp>
        <p:nvSpPr>
          <p:cNvPr id="3" name="Segnaposto contenuto 2">
            <a:extLst>
              <a:ext uri="{FF2B5EF4-FFF2-40B4-BE49-F238E27FC236}">
                <a16:creationId xmlns:a16="http://schemas.microsoft.com/office/drawing/2014/main" id="{3146D89B-9258-4823-9F22-35004BC112C8}"/>
              </a:ext>
            </a:extLst>
          </p:cNvPr>
          <p:cNvSpPr>
            <a:spLocks noGrp="1"/>
          </p:cNvSpPr>
          <p:nvPr>
            <p:ph idx="1"/>
          </p:nvPr>
        </p:nvSpPr>
        <p:spPr>
          <a:xfrm>
            <a:off x="4933514" y="873125"/>
            <a:ext cx="6722773" cy="4873625"/>
          </a:xfrm>
        </p:spPr>
        <p:txBody>
          <a:bodyPr>
            <a:normAutofit lnSpcReduction="10000"/>
          </a:bodyPr>
          <a:lstStyle/>
          <a:p>
            <a:pPr marL="0" indent="0" algn="just">
              <a:buNone/>
            </a:pPr>
            <a:r>
              <a:rPr lang="it-IT" sz="2800" dirty="0">
                <a:latin typeface="Comic Sans MS" panose="030F0702030302020204" pitchFamily="66" charset="0"/>
              </a:rPr>
              <a:t>ESPERIENZA FORMATIVA N.5</a:t>
            </a:r>
          </a:p>
          <a:p>
            <a:pPr marL="0" indent="0" algn="just">
              <a:buNone/>
            </a:pPr>
            <a:r>
              <a:rPr lang="it-IT" sz="2800" dirty="0">
                <a:latin typeface="Comic Sans MS" panose="030F0702030302020204" pitchFamily="66" charset="0"/>
              </a:rPr>
              <a:t>ORE: 30</a:t>
            </a:r>
          </a:p>
          <a:p>
            <a:pPr marL="0" indent="0" algn="just">
              <a:buNone/>
            </a:pPr>
            <a:r>
              <a:rPr lang="it-IT" sz="2800" dirty="0">
                <a:latin typeface="Comic Sans MS" panose="030F0702030302020204" pitchFamily="66" charset="0"/>
              </a:rPr>
              <a:t>Studenti: 25</a:t>
            </a:r>
          </a:p>
          <a:p>
            <a:pPr marL="0" indent="0" algn="just">
              <a:buNone/>
            </a:pPr>
            <a:r>
              <a:rPr lang="it-IT" dirty="0">
                <a:solidFill>
                  <a:srgbClr val="33CC33"/>
                </a:solidFill>
                <a:latin typeface="Comic Sans MS" panose="030F0702030302020204" pitchFamily="66" charset="0"/>
                <a:ea typeface="+mj-ea"/>
                <a:cs typeface="+mj-cs"/>
              </a:rPr>
              <a:t>Risparmio energetico ed energie rinnovabili</a:t>
            </a:r>
          </a:p>
          <a:p>
            <a:pPr marL="0" indent="0" algn="just">
              <a:buNone/>
            </a:pPr>
            <a:r>
              <a:rPr lang="it-IT" sz="2400" dirty="0">
                <a:latin typeface="Comic Sans MS" panose="030F0702030302020204" pitchFamily="66" charset="0"/>
              </a:rPr>
              <a:t>Il modulo si propone di illustrare criticamente le possibilità di sviluppo dei sistemi di conversione dell’energia in grado di assicurare lo “sviluppo sostenibile”, mediante il miglioramento dell’efficienza energetica con l’impiego di sistemi innovativi ed avanzati uso residenziale, civile ed industriale.</a:t>
            </a:r>
          </a:p>
          <a:p>
            <a:pPr marL="0" indent="0">
              <a:buNone/>
            </a:pPr>
            <a:endParaRPr lang="it-IT" dirty="0"/>
          </a:p>
          <a:p>
            <a:pPr marL="0" indent="0">
              <a:buNone/>
            </a:pPr>
            <a:endParaRPr lang="it-IT" dirty="0"/>
          </a:p>
        </p:txBody>
      </p:sp>
      <p:pic>
        <p:nvPicPr>
          <p:cNvPr id="5" name="Immagine 4">
            <a:extLst>
              <a:ext uri="{FF2B5EF4-FFF2-40B4-BE49-F238E27FC236}">
                <a16:creationId xmlns:a16="http://schemas.microsoft.com/office/drawing/2014/main" id="{592F92F9-C297-4602-BF80-596CDBB29DEC}"/>
              </a:ext>
            </a:extLst>
          </p:cNvPr>
          <p:cNvPicPr>
            <a:picLocks noChangeAspect="1"/>
          </p:cNvPicPr>
          <p:nvPr/>
        </p:nvPicPr>
        <p:blipFill>
          <a:blip r:embed="rId2"/>
          <a:stretch>
            <a:fillRect/>
          </a:stretch>
        </p:blipFill>
        <p:spPr>
          <a:xfrm>
            <a:off x="1061462" y="1819276"/>
            <a:ext cx="3538248" cy="3369693"/>
          </a:xfrm>
          <a:prstGeom prst="rect">
            <a:avLst/>
          </a:prstGeom>
        </p:spPr>
      </p:pic>
    </p:spTree>
    <p:extLst>
      <p:ext uri="{BB962C8B-B14F-4D97-AF65-F5344CB8AC3E}">
        <p14:creationId xmlns:p14="http://schemas.microsoft.com/office/powerpoint/2010/main" val="380762698"/>
      </p:ext>
    </p:extLst>
  </p:cSld>
  <p:clrMapOvr>
    <a:masterClrMapping/>
  </p:clrMapOvr>
  <p:transition spd="slow">
    <p:wheel spokes="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ACB4EB-B131-4668-8EBD-2E029F6C826B}"/>
              </a:ext>
            </a:extLst>
          </p:cNvPr>
          <p:cNvSpPr>
            <a:spLocks noGrp="1"/>
          </p:cNvSpPr>
          <p:nvPr>
            <p:ph type="title"/>
          </p:nvPr>
        </p:nvSpPr>
        <p:spPr>
          <a:xfrm>
            <a:off x="849024" y="923635"/>
            <a:ext cx="3932237" cy="699655"/>
          </a:xfrm>
        </p:spPr>
        <p:txBody>
          <a:bodyPr/>
          <a:lstStyle/>
          <a:p>
            <a:pPr algn="ctr"/>
            <a:r>
              <a:rPr lang="it-IT" dirty="0">
                <a:solidFill>
                  <a:srgbClr val="3333FF"/>
                </a:solidFill>
                <a:latin typeface="Comic Sans MS" panose="030F0702030302020204" pitchFamily="66" charset="0"/>
              </a:rPr>
              <a:t>CLASSI QUARTE</a:t>
            </a:r>
          </a:p>
        </p:txBody>
      </p:sp>
      <p:sp>
        <p:nvSpPr>
          <p:cNvPr id="3" name="Segnaposto contenuto 2">
            <a:extLst>
              <a:ext uri="{FF2B5EF4-FFF2-40B4-BE49-F238E27FC236}">
                <a16:creationId xmlns:a16="http://schemas.microsoft.com/office/drawing/2014/main" id="{75D9F222-C575-4D4D-956A-3C371B562D97}"/>
              </a:ext>
            </a:extLst>
          </p:cNvPr>
          <p:cNvSpPr>
            <a:spLocks noGrp="1"/>
          </p:cNvSpPr>
          <p:nvPr>
            <p:ph idx="1"/>
          </p:nvPr>
        </p:nvSpPr>
        <p:spPr/>
        <p:txBody>
          <a:bodyPr>
            <a:normAutofit/>
          </a:bodyPr>
          <a:lstStyle/>
          <a:p>
            <a:pPr marL="0" indent="0" algn="just">
              <a:buNone/>
            </a:pPr>
            <a:r>
              <a:rPr lang="it-IT" sz="3200" dirty="0"/>
              <a:t>ESPERIENZA FORMATIVA N.5</a:t>
            </a:r>
          </a:p>
          <a:p>
            <a:pPr marL="0" indent="0" algn="just">
              <a:buNone/>
            </a:pPr>
            <a:r>
              <a:rPr lang="it-IT" sz="3200" dirty="0"/>
              <a:t>ORE: 30</a:t>
            </a:r>
          </a:p>
          <a:p>
            <a:pPr marL="0" indent="0" algn="just">
              <a:buNone/>
            </a:pPr>
            <a:r>
              <a:rPr lang="it-IT" sz="3200" dirty="0"/>
              <a:t>Studenti: 25</a:t>
            </a:r>
          </a:p>
          <a:p>
            <a:pPr marL="0" indent="0" algn="just">
              <a:buNone/>
            </a:pPr>
            <a:r>
              <a:rPr lang="it-IT" sz="3200" dirty="0">
                <a:solidFill>
                  <a:srgbClr val="3333FF"/>
                </a:solidFill>
              </a:rPr>
              <a:t>Costruzione, ambiente e territorio</a:t>
            </a:r>
          </a:p>
          <a:p>
            <a:pPr marL="0" indent="0" algn="just">
              <a:buNone/>
            </a:pPr>
            <a:r>
              <a:rPr lang="it-IT" sz="2600" dirty="0"/>
              <a:t>Progettazione di opere civili, ovvero applicazione ed esecuzione di procedure e tecniche proprie per disegnare, progettare, sovrintendere alla costruzione di tali opere, e controllarne gli impianti, gli apparati e i relativi sistemi tecnici e garantendo il funzionamento e la sicurezza.</a:t>
            </a:r>
          </a:p>
          <a:p>
            <a:pPr marL="0" indent="0">
              <a:buNone/>
            </a:pPr>
            <a:endParaRPr lang="it-IT" dirty="0"/>
          </a:p>
        </p:txBody>
      </p:sp>
      <p:pic>
        <p:nvPicPr>
          <p:cNvPr id="5" name="Immagine 4">
            <a:extLst>
              <a:ext uri="{FF2B5EF4-FFF2-40B4-BE49-F238E27FC236}">
                <a16:creationId xmlns:a16="http://schemas.microsoft.com/office/drawing/2014/main" id="{E5A65EC2-C06E-48B9-BDEA-B0F4646CD76E}"/>
              </a:ext>
            </a:extLst>
          </p:cNvPr>
          <p:cNvPicPr>
            <a:picLocks noChangeAspect="1"/>
          </p:cNvPicPr>
          <p:nvPr/>
        </p:nvPicPr>
        <p:blipFill>
          <a:blip r:embed="rId2"/>
          <a:stretch>
            <a:fillRect/>
          </a:stretch>
        </p:blipFill>
        <p:spPr>
          <a:xfrm>
            <a:off x="542925" y="2409825"/>
            <a:ext cx="4324350" cy="3343275"/>
          </a:xfrm>
          <a:prstGeom prst="rect">
            <a:avLst/>
          </a:prstGeom>
        </p:spPr>
      </p:pic>
    </p:spTree>
    <p:extLst>
      <p:ext uri="{BB962C8B-B14F-4D97-AF65-F5344CB8AC3E}">
        <p14:creationId xmlns:p14="http://schemas.microsoft.com/office/powerpoint/2010/main" val="237589370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EFE89F2-D335-483C-B010-8AB86CA6E01C}"/>
              </a:ext>
            </a:extLst>
          </p:cNvPr>
          <p:cNvSpPr>
            <a:spLocks noGrp="1"/>
          </p:cNvSpPr>
          <p:nvPr>
            <p:ph idx="1"/>
          </p:nvPr>
        </p:nvSpPr>
        <p:spPr>
          <a:xfrm>
            <a:off x="1829679" y="701109"/>
            <a:ext cx="9193213" cy="4873625"/>
          </a:xfrm>
        </p:spPr>
        <p:txBody>
          <a:bodyPr>
            <a:normAutofit lnSpcReduction="10000"/>
          </a:bodyPr>
          <a:lstStyle/>
          <a:p>
            <a:pPr marL="0" indent="0" algn="ctr">
              <a:buNone/>
            </a:pPr>
            <a:r>
              <a:rPr lang="it-IT" sz="3200" b="1" dirty="0">
                <a:solidFill>
                  <a:srgbClr val="92D050"/>
                </a:solidFill>
              </a:rPr>
              <a:t>CLASSI QUARTE</a:t>
            </a:r>
          </a:p>
          <a:p>
            <a:pPr marL="0" indent="0" algn="ctr">
              <a:buNone/>
            </a:pPr>
            <a:r>
              <a:rPr lang="it-IT" sz="3200" b="1" dirty="0">
                <a:solidFill>
                  <a:srgbClr val="92D050"/>
                </a:solidFill>
              </a:rPr>
              <a:t>CURVATURA SCIENZE DELLA VITA</a:t>
            </a:r>
          </a:p>
          <a:p>
            <a:pPr marL="0" indent="0" algn="ctr">
              <a:buNone/>
            </a:pPr>
            <a:endParaRPr lang="it-IT" sz="3200" b="1" dirty="0">
              <a:solidFill>
                <a:srgbClr val="92D050"/>
              </a:solidFill>
            </a:endParaRPr>
          </a:p>
          <a:p>
            <a:pPr marL="342900" indent="-342900" algn="just">
              <a:buAutoNum type="arabicPeriod"/>
            </a:pPr>
            <a:r>
              <a:rPr lang="it-IT" dirty="0">
                <a:latin typeface="Comic Sans MS" panose="030F0702030302020204" pitchFamily="66" charset="0"/>
              </a:rPr>
              <a:t> La scienza come cultura - PON</a:t>
            </a:r>
            <a:endParaRPr lang="it-IT" sz="3200" dirty="0">
              <a:latin typeface="Comic Sans MS" panose="030F0702030302020204" pitchFamily="66" charset="0"/>
            </a:endParaRPr>
          </a:p>
          <a:p>
            <a:pPr marL="342900" indent="-342900" algn="just">
              <a:buAutoNum type="arabicPeriod"/>
            </a:pPr>
            <a:r>
              <a:rPr lang="it-IT" sz="3200" dirty="0">
                <a:latin typeface="Comic Sans MS" panose="030F0702030302020204" pitchFamily="66" charset="0"/>
              </a:rPr>
              <a:t>Le scienze per la vita - PON</a:t>
            </a:r>
          </a:p>
          <a:p>
            <a:pPr marL="342900" indent="-342900" algn="just">
              <a:buAutoNum type="arabicPeriod"/>
            </a:pPr>
            <a:r>
              <a:rPr lang="it-IT" sz="3200" dirty="0">
                <a:latin typeface="Comic Sans MS" panose="030F0702030302020204" pitchFamily="66" charset="0"/>
              </a:rPr>
              <a:t>Biotecnologie ambientali</a:t>
            </a:r>
          </a:p>
          <a:p>
            <a:pPr marL="342900" indent="-342900" algn="just">
              <a:buAutoNum type="arabicPeriod"/>
            </a:pPr>
            <a:r>
              <a:rPr lang="it-IT" sz="3200" dirty="0">
                <a:latin typeface="Comic Sans MS" panose="030F0702030302020204" pitchFamily="66" charset="0"/>
              </a:rPr>
              <a:t>Chimica e cosmesi</a:t>
            </a:r>
          </a:p>
          <a:p>
            <a:pPr marL="342900" indent="-342900" algn="just">
              <a:buAutoNum type="arabicPeriod"/>
            </a:pPr>
            <a:r>
              <a:rPr lang="it-IT">
                <a:latin typeface="Comic Sans MS" panose="030F0702030302020204" pitchFamily="66" charset="0"/>
              </a:rPr>
              <a:t>Biomedica digitale</a:t>
            </a:r>
            <a:endParaRPr lang="it-IT" sz="3200" dirty="0">
              <a:latin typeface="Comic Sans MS" panose="030F0702030302020204" pitchFamily="66" charset="0"/>
            </a:endParaRPr>
          </a:p>
          <a:p>
            <a:pPr marL="342900" indent="-342900" algn="just">
              <a:buAutoNum type="arabicPeriod"/>
            </a:pPr>
            <a:r>
              <a:rPr lang="it-IT" dirty="0">
                <a:latin typeface="Comic Sans MS" panose="030F0702030302020204" pitchFamily="66" charset="0"/>
              </a:rPr>
              <a:t>La chimica delle macromolecole</a:t>
            </a:r>
          </a:p>
        </p:txBody>
      </p:sp>
    </p:spTree>
    <p:extLst>
      <p:ext uri="{BB962C8B-B14F-4D97-AF65-F5344CB8AC3E}">
        <p14:creationId xmlns:p14="http://schemas.microsoft.com/office/powerpoint/2010/main" val="5950683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A504037-9A95-4752-8CE6-34A300E51517}"/>
              </a:ext>
            </a:extLst>
          </p:cNvPr>
          <p:cNvSpPr>
            <a:spLocks noGrp="1"/>
          </p:cNvSpPr>
          <p:nvPr>
            <p:ph idx="1"/>
          </p:nvPr>
        </p:nvSpPr>
        <p:spPr>
          <a:xfrm>
            <a:off x="5975913" y="1366115"/>
            <a:ext cx="5754272" cy="1127696"/>
          </a:xfrm>
        </p:spPr>
        <p:txBody>
          <a:bodyPr>
            <a:noAutofit/>
          </a:bodyPr>
          <a:lstStyle/>
          <a:p>
            <a:pPr marL="0" indent="0" algn="just">
              <a:buNone/>
            </a:pPr>
            <a:r>
              <a:rPr lang="it-IT" sz="2000" dirty="0"/>
              <a:t>Prevede azioni formative laboratoriali, esperienziali e interattive, sia dentro che fuori dall’edificio scolastico per apprendere i saperi vivendo.</a:t>
            </a:r>
          </a:p>
        </p:txBody>
      </p:sp>
      <p:pic>
        <p:nvPicPr>
          <p:cNvPr id="6" name="Immagine 5">
            <a:extLst>
              <a:ext uri="{FF2B5EF4-FFF2-40B4-BE49-F238E27FC236}">
                <a16:creationId xmlns:a16="http://schemas.microsoft.com/office/drawing/2014/main" id="{644F7126-43B9-480E-84EB-3F652CE0D928}"/>
              </a:ext>
            </a:extLst>
          </p:cNvPr>
          <p:cNvPicPr>
            <a:picLocks noChangeAspect="1"/>
          </p:cNvPicPr>
          <p:nvPr/>
        </p:nvPicPr>
        <p:blipFill>
          <a:blip r:embed="rId2"/>
          <a:stretch>
            <a:fillRect/>
          </a:stretch>
        </p:blipFill>
        <p:spPr>
          <a:xfrm>
            <a:off x="4242235" y="830117"/>
            <a:ext cx="1512000" cy="1512000"/>
          </a:xfrm>
          <a:prstGeom prst="rect">
            <a:avLst/>
          </a:prstGeom>
        </p:spPr>
      </p:pic>
      <p:pic>
        <p:nvPicPr>
          <p:cNvPr id="7" name="Immagine 6">
            <a:extLst>
              <a:ext uri="{FF2B5EF4-FFF2-40B4-BE49-F238E27FC236}">
                <a16:creationId xmlns:a16="http://schemas.microsoft.com/office/drawing/2014/main" id="{CB75E0DE-280B-4E13-B7B0-ACC4E0AF3796}"/>
              </a:ext>
            </a:extLst>
          </p:cNvPr>
          <p:cNvPicPr>
            <a:picLocks noChangeAspect="1"/>
          </p:cNvPicPr>
          <p:nvPr/>
        </p:nvPicPr>
        <p:blipFill>
          <a:blip r:embed="rId3"/>
          <a:stretch>
            <a:fillRect/>
          </a:stretch>
        </p:blipFill>
        <p:spPr>
          <a:xfrm>
            <a:off x="503385" y="604976"/>
            <a:ext cx="1039091" cy="969099"/>
          </a:xfrm>
          <a:prstGeom prst="rect">
            <a:avLst/>
          </a:prstGeom>
        </p:spPr>
      </p:pic>
      <p:pic>
        <p:nvPicPr>
          <p:cNvPr id="9" name="Immagine 8">
            <a:extLst>
              <a:ext uri="{FF2B5EF4-FFF2-40B4-BE49-F238E27FC236}">
                <a16:creationId xmlns:a16="http://schemas.microsoft.com/office/drawing/2014/main" id="{9794E50A-BDBE-44BA-8748-6A23076A3DD9}"/>
              </a:ext>
            </a:extLst>
          </p:cNvPr>
          <p:cNvPicPr>
            <a:picLocks noChangeAspect="1"/>
          </p:cNvPicPr>
          <p:nvPr/>
        </p:nvPicPr>
        <p:blipFill>
          <a:blip r:embed="rId4"/>
          <a:stretch>
            <a:fillRect/>
          </a:stretch>
        </p:blipFill>
        <p:spPr>
          <a:xfrm>
            <a:off x="1745683" y="570635"/>
            <a:ext cx="1050566" cy="1044000"/>
          </a:xfrm>
          <a:prstGeom prst="rect">
            <a:avLst/>
          </a:prstGeom>
        </p:spPr>
      </p:pic>
      <p:pic>
        <p:nvPicPr>
          <p:cNvPr id="10" name="Immagine 9">
            <a:extLst>
              <a:ext uri="{FF2B5EF4-FFF2-40B4-BE49-F238E27FC236}">
                <a16:creationId xmlns:a16="http://schemas.microsoft.com/office/drawing/2014/main" id="{0912B74A-0301-4F14-99A2-B3EF260B2428}"/>
              </a:ext>
            </a:extLst>
          </p:cNvPr>
          <p:cNvPicPr>
            <a:picLocks noChangeAspect="1"/>
          </p:cNvPicPr>
          <p:nvPr/>
        </p:nvPicPr>
        <p:blipFill>
          <a:blip r:embed="rId5"/>
          <a:stretch>
            <a:fillRect/>
          </a:stretch>
        </p:blipFill>
        <p:spPr>
          <a:xfrm>
            <a:off x="2983346" y="582761"/>
            <a:ext cx="1068921" cy="1044000"/>
          </a:xfrm>
          <a:prstGeom prst="rect">
            <a:avLst/>
          </a:prstGeom>
        </p:spPr>
      </p:pic>
      <p:pic>
        <p:nvPicPr>
          <p:cNvPr id="11" name="Immagine 10">
            <a:extLst>
              <a:ext uri="{FF2B5EF4-FFF2-40B4-BE49-F238E27FC236}">
                <a16:creationId xmlns:a16="http://schemas.microsoft.com/office/drawing/2014/main" id="{20ED0B17-29B9-43C6-BDAD-C9F66034DA77}"/>
              </a:ext>
            </a:extLst>
          </p:cNvPr>
          <p:cNvPicPr>
            <a:picLocks noChangeAspect="1"/>
          </p:cNvPicPr>
          <p:nvPr/>
        </p:nvPicPr>
        <p:blipFill>
          <a:blip r:embed="rId6"/>
          <a:stretch>
            <a:fillRect/>
          </a:stretch>
        </p:blipFill>
        <p:spPr>
          <a:xfrm>
            <a:off x="482606" y="1746537"/>
            <a:ext cx="1056108" cy="1044616"/>
          </a:xfrm>
          <a:prstGeom prst="rect">
            <a:avLst/>
          </a:prstGeom>
        </p:spPr>
      </p:pic>
      <p:pic>
        <p:nvPicPr>
          <p:cNvPr id="12" name="Immagine 11">
            <a:extLst>
              <a:ext uri="{FF2B5EF4-FFF2-40B4-BE49-F238E27FC236}">
                <a16:creationId xmlns:a16="http://schemas.microsoft.com/office/drawing/2014/main" id="{14366D3B-679E-45E6-8300-30AC092C5257}"/>
              </a:ext>
            </a:extLst>
          </p:cNvPr>
          <p:cNvPicPr>
            <a:picLocks noChangeAspect="1"/>
          </p:cNvPicPr>
          <p:nvPr/>
        </p:nvPicPr>
        <p:blipFill>
          <a:blip r:embed="rId7"/>
          <a:stretch>
            <a:fillRect/>
          </a:stretch>
        </p:blipFill>
        <p:spPr>
          <a:xfrm>
            <a:off x="1741056" y="1751662"/>
            <a:ext cx="1044000" cy="1044000"/>
          </a:xfrm>
          <a:prstGeom prst="rect">
            <a:avLst/>
          </a:prstGeom>
        </p:spPr>
      </p:pic>
      <p:pic>
        <p:nvPicPr>
          <p:cNvPr id="13" name="Immagine 12">
            <a:extLst>
              <a:ext uri="{FF2B5EF4-FFF2-40B4-BE49-F238E27FC236}">
                <a16:creationId xmlns:a16="http://schemas.microsoft.com/office/drawing/2014/main" id="{05CFF23C-6E58-4FDB-A7F9-99AFC0272CD6}"/>
              </a:ext>
            </a:extLst>
          </p:cNvPr>
          <p:cNvPicPr>
            <a:picLocks noChangeAspect="1"/>
          </p:cNvPicPr>
          <p:nvPr/>
        </p:nvPicPr>
        <p:blipFill>
          <a:blip r:embed="rId8"/>
          <a:stretch>
            <a:fillRect/>
          </a:stretch>
        </p:blipFill>
        <p:spPr>
          <a:xfrm>
            <a:off x="2948713" y="1742425"/>
            <a:ext cx="1113600" cy="1044000"/>
          </a:xfrm>
          <a:prstGeom prst="rect">
            <a:avLst/>
          </a:prstGeom>
        </p:spPr>
      </p:pic>
      <p:sp>
        <p:nvSpPr>
          <p:cNvPr id="17" name="Segnaposto contenuto 2">
            <a:extLst>
              <a:ext uri="{FF2B5EF4-FFF2-40B4-BE49-F238E27FC236}">
                <a16:creationId xmlns:a16="http://schemas.microsoft.com/office/drawing/2014/main" id="{7A504037-9A95-4752-8CE6-34A300E51517}"/>
              </a:ext>
            </a:extLst>
          </p:cNvPr>
          <p:cNvSpPr txBox="1">
            <a:spLocks/>
          </p:cNvSpPr>
          <p:nvPr/>
        </p:nvSpPr>
        <p:spPr>
          <a:xfrm>
            <a:off x="5943585" y="345496"/>
            <a:ext cx="5754272" cy="966059"/>
          </a:xfrm>
          <a:prstGeom prst="rect">
            <a:avLst/>
          </a:prstGeom>
        </p:spPr>
        <p:txBody>
          <a:bodyPr vert="horz" lIns="91440" tIns="45720" rIns="91440" bIns="45720" rtlCol="0">
            <a:no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2400" b="0" i="0" u="none" strike="noStrike" kern="1200" cap="none" spc="0" normalizeH="0" baseline="0" noProof="0" dirty="0">
                <a:ln>
                  <a:noFill/>
                </a:ln>
                <a:solidFill>
                  <a:schemeClr val="tx1"/>
                </a:solidFill>
                <a:effectLst/>
                <a:uLnTx/>
                <a:uFillTx/>
                <a:latin typeface="+mn-lt"/>
                <a:ea typeface="+mn-ea"/>
                <a:cs typeface="+mn-cs"/>
              </a:rPr>
              <a:t>Pilastro 1</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2400" b="0" i="0" u="none" strike="noStrike" kern="1200" cap="none" spc="0" normalizeH="0" baseline="0" noProof="0" dirty="0" err="1">
                <a:ln>
                  <a:noFill/>
                </a:ln>
                <a:solidFill>
                  <a:schemeClr val="accent6"/>
                </a:solidFill>
                <a:effectLst/>
                <a:uLnTx/>
                <a:uFillTx/>
                <a:latin typeface="+mn-lt"/>
                <a:ea typeface="+mn-ea"/>
                <a:cs typeface="+mn-cs"/>
              </a:rPr>
              <a:t>Ri</a:t>
            </a:r>
            <a:r>
              <a:rPr kumimoji="0" lang="it-IT" sz="2400" b="0" i="0" u="none" strike="noStrike" kern="1200" cap="none" spc="0" normalizeH="0" baseline="0" noProof="0" dirty="0" err="1">
                <a:ln>
                  <a:noFill/>
                </a:ln>
                <a:solidFill>
                  <a:schemeClr val="tx1"/>
                </a:solidFill>
                <a:effectLst/>
                <a:uLnTx/>
                <a:uFillTx/>
                <a:latin typeface="+mn-lt"/>
                <a:ea typeface="+mn-ea"/>
                <a:cs typeface="+mn-cs"/>
              </a:rPr>
              <a:t>Generazione</a:t>
            </a:r>
            <a:r>
              <a:rPr kumimoji="0" lang="it-IT" sz="2400" b="0" i="0" u="none" strike="noStrike" kern="1200" cap="none" spc="0" normalizeH="0" baseline="0" noProof="0" dirty="0">
                <a:ln>
                  <a:noFill/>
                </a:ln>
                <a:solidFill>
                  <a:schemeClr val="tx1"/>
                </a:solidFill>
                <a:effectLst/>
                <a:uLnTx/>
                <a:uFillTx/>
                <a:latin typeface="+mn-lt"/>
                <a:ea typeface="+mn-ea"/>
                <a:cs typeface="+mn-cs"/>
              </a:rPr>
              <a:t> dei saperi</a:t>
            </a:r>
          </a:p>
        </p:txBody>
      </p:sp>
      <p:pic>
        <p:nvPicPr>
          <p:cNvPr id="19" name="Immagine 18">
            <a:extLst>
              <a:ext uri="{FF2B5EF4-FFF2-40B4-BE49-F238E27FC236}">
                <a16:creationId xmlns:a16="http://schemas.microsoft.com/office/drawing/2014/main" id="{CB75E0DE-280B-4E13-B7B0-ACC4E0AF3796}"/>
              </a:ext>
            </a:extLst>
          </p:cNvPr>
          <p:cNvPicPr>
            <a:picLocks noChangeAspect="1"/>
          </p:cNvPicPr>
          <p:nvPr/>
        </p:nvPicPr>
        <p:blipFill>
          <a:blip r:embed="rId3"/>
          <a:stretch>
            <a:fillRect/>
          </a:stretch>
        </p:blipFill>
        <p:spPr>
          <a:xfrm>
            <a:off x="457198" y="3581682"/>
            <a:ext cx="1119400" cy="1044000"/>
          </a:xfrm>
          <a:prstGeom prst="rect">
            <a:avLst/>
          </a:prstGeom>
        </p:spPr>
      </p:pic>
      <p:pic>
        <p:nvPicPr>
          <p:cNvPr id="20" name="Immagine 19">
            <a:extLst>
              <a:ext uri="{FF2B5EF4-FFF2-40B4-BE49-F238E27FC236}">
                <a16:creationId xmlns:a16="http://schemas.microsoft.com/office/drawing/2014/main" id="{9794E50A-BDBE-44BA-8748-6A23076A3DD9}"/>
              </a:ext>
            </a:extLst>
          </p:cNvPr>
          <p:cNvPicPr>
            <a:picLocks noChangeAspect="1"/>
          </p:cNvPicPr>
          <p:nvPr/>
        </p:nvPicPr>
        <p:blipFill>
          <a:blip r:embed="rId4"/>
          <a:stretch>
            <a:fillRect/>
          </a:stretch>
        </p:blipFill>
        <p:spPr>
          <a:xfrm>
            <a:off x="1711056" y="3572446"/>
            <a:ext cx="1050569" cy="1044000"/>
          </a:xfrm>
          <a:prstGeom prst="rect">
            <a:avLst/>
          </a:prstGeom>
        </p:spPr>
      </p:pic>
      <p:pic>
        <p:nvPicPr>
          <p:cNvPr id="21" name="Immagine 20">
            <a:extLst>
              <a:ext uri="{FF2B5EF4-FFF2-40B4-BE49-F238E27FC236}">
                <a16:creationId xmlns:a16="http://schemas.microsoft.com/office/drawing/2014/main" id="{20ED0B17-29B9-43C6-BDAD-C9F66034DA77}"/>
              </a:ext>
            </a:extLst>
          </p:cNvPr>
          <p:cNvPicPr>
            <a:picLocks noChangeAspect="1"/>
          </p:cNvPicPr>
          <p:nvPr/>
        </p:nvPicPr>
        <p:blipFill>
          <a:blip r:embed="rId6"/>
          <a:stretch>
            <a:fillRect/>
          </a:stretch>
        </p:blipFill>
        <p:spPr>
          <a:xfrm>
            <a:off x="1685635" y="4876483"/>
            <a:ext cx="1055485" cy="1044000"/>
          </a:xfrm>
          <a:prstGeom prst="rect">
            <a:avLst/>
          </a:prstGeom>
        </p:spPr>
      </p:pic>
      <p:pic>
        <p:nvPicPr>
          <p:cNvPr id="22" name="Immagine 21">
            <a:extLst>
              <a:ext uri="{FF2B5EF4-FFF2-40B4-BE49-F238E27FC236}">
                <a16:creationId xmlns:a16="http://schemas.microsoft.com/office/drawing/2014/main" id="{05CFF23C-6E58-4FDB-A7F9-99AFC0272CD6}"/>
              </a:ext>
            </a:extLst>
          </p:cNvPr>
          <p:cNvPicPr>
            <a:picLocks noChangeAspect="1"/>
          </p:cNvPicPr>
          <p:nvPr/>
        </p:nvPicPr>
        <p:blipFill>
          <a:blip r:embed="rId8"/>
          <a:stretch>
            <a:fillRect/>
          </a:stretch>
        </p:blipFill>
        <p:spPr>
          <a:xfrm>
            <a:off x="2893291" y="4855088"/>
            <a:ext cx="1113600" cy="1044000"/>
          </a:xfrm>
          <a:prstGeom prst="rect">
            <a:avLst/>
          </a:prstGeom>
        </p:spPr>
      </p:pic>
      <p:pic>
        <p:nvPicPr>
          <p:cNvPr id="23" name="Immagine 22">
            <a:extLst>
              <a:ext uri="{FF2B5EF4-FFF2-40B4-BE49-F238E27FC236}">
                <a16:creationId xmlns:a16="http://schemas.microsoft.com/office/drawing/2014/main" id="{A31FB90F-B2C7-4BD8-9FE0-BCD8DDFD3E88}"/>
              </a:ext>
            </a:extLst>
          </p:cNvPr>
          <p:cNvPicPr>
            <a:picLocks noChangeAspect="1"/>
          </p:cNvPicPr>
          <p:nvPr/>
        </p:nvPicPr>
        <p:blipFill>
          <a:blip r:embed="rId9"/>
          <a:stretch>
            <a:fillRect/>
          </a:stretch>
        </p:blipFill>
        <p:spPr>
          <a:xfrm>
            <a:off x="2941780" y="3610256"/>
            <a:ext cx="1044000" cy="1044000"/>
          </a:xfrm>
          <a:prstGeom prst="rect">
            <a:avLst/>
          </a:prstGeom>
        </p:spPr>
      </p:pic>
      <p:pic>
        <p:nvPicPr>
          <p:cNvPr id="24" name="Immagine 23">
            <a:extLst>
              <a:ext uri="{FF2B5EF4-FFF2-40B4-BE49-F238E27FC236}">
                <a16:creationId xmlns:a16="http://schemas.microsoft.com/office/drawing/2014/main" id="{0FD654B6-F292-42AF-A294-01F17A1CA154}"/>
              </a:ext>
            </a:extLst>
          </p:cNvPr>
          <p:cNvPicPr>
            <a:picLocks noChangeAspect="1"/>
          </p:cNvPicPr>
          <p:nvPr/>
        </p:nvPicPr>
        <p:blipFill>
          <a:blip r:embed="rId10"/>
          <a:stretch>
            <a:fillRect/>
          </a:stretch>
        </p:blipFill>
        <p:spPr>
          <a:xfrm>
            <a:off x="482598" y="4876230"/>
            <a:ext cx="1044000" cy="1044000"/>
          </a:xfrm>
          <a:prstGeom prst="rect">
            <a:avLst/>
          </a:prstGeom>
        </p:spPr>
      </p:pic>
      <p:pic>
        <p:nvPicPr>
          <p:cNvPr id="25" name="Immagine 24">
            <a:extLst>
              <a:ext uri="{FF2B5EF4-FFF2-40B4-BE49-F238E27FC236}">
                <a16:creationId xmlns:a16="http://schemas.microsoft.com/office/drawing/2014/main" id="{B49456E2-944A-4389-93BF-4A8B380BF2FD}"/>
              </a:ext>
            </a:extLst>
          </p:cNvPr>
          <p:cNvPicPr>
            <a:picLocks noChangeAspect="1"/>
          </p:cNvPicPr>
          <p:nvPr/>
        </p:nvPicPr>
        <p:blipFill>
          <a:blip r:embed="rId11"/>
          <a:stretch>
            <a:fillRect/>
          </a:stretch>
        </p:blipFill>
        <p:spPr>
          <a:xfrm>
            <a:off x="4124955" y="4048696"/>
            <a:ext cx="1507905" cy="1512000"/>
          </a:xfrm>
          <a:prstGeom prst="rect">
            <a:avLst/>
          </a:prstGeom>
        </p:spPr>
      </p:pic>
      <p:sp>
        <p:nvSpPr>
          <p:cNvPr id="26" name="Segnaposto contenuto 2">
            <a:extLst>
              <a:ext uri="{FF2B5EF4-FFF2-40B4-BE49-F238E27FC236}">
                <a16:creationId xmlns:a16="http://schemas.microsoft.com/office/drawing/2014/main" id="{7A504037-9A95-4752-8CE6-34A300E51517}"/>
              </a:ext>
            </a:extLst>
          </p:cNvPr>
          <p:cNvSpPr txBox="1">
            <a:spLocks/>
          </p:cNvSpPr>
          <p:nvPr/>
        </p:nvSpPr>
        <p:spPr>
          <a:xfrm>
            <a:off x="5857437" y="3453520"/>
            <a:ext cx="6038998" cy="2180648"/>
          </a:xfrm>
          <a:prstGeom prst="rect">
            <a:avLst/>
          </a:prstGeom>
        </p:spPr>
        <p:txBody>
          <a:bodyPr vert="horz" lIns="91440" tIns="45720" rIns="91440" bIns="45720" rtlCol="0">
            <a:norm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2400" b="0" i="0" u="none" strike="noStrike" kern="1200" cap="none" spc="0" normalizeH="0" baseline="0" noProof="0" dirty="0">
                <a:ln>
                  <a:noFill/>
                </a:ln>
                <a:solidFill>
                  <a:schemeClr val="tx1"/>
                </a:solidFill>
                <a:effectLst/>
                <a:uLnTx/>
                <a:uFillTx/>
                <a:ea typeface="+mn-ea"/>
                <a:cs typeface="+mn-cs"/>
              </a:rPr>
              <a:t>Pilastro 2</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400" b="0" i="0" u="none" strike="noStrike" kern="1200" cap="none" spc="0" normalizeH="0" baseline="0" noProof="0" dirty="0" err="1">
                <a:ln>
                  <a:noFill/>
                </a:ln>
                <a:solidFill>
                  <a:schemeClr val="accent6"/>
                </a:solidFill>
                <a:effectLst/>
                <a:uLnTx/>
                <a:uFillTx/>
                <a:ea typeface="+mn-ea"/>
                <a:cs typeface="+mn-cs"/>
              </a:rPr>
              <a:t>Ri</a:t>
            </a:r>
            <a:r>
              <a:rPr kumimoji="0" lang="it-IT" sz="2400" b="0" i="0" u="none" strike="noStrike" kern="1200" cap="none" spc="0" normalizeH="0" baseline="0" noProof="0" dirty="0" err="1">
                <a:ln>
                  <a:noFill/>
                </a:ln>
                <a:solidFill>
                  <a:schemeClr val="tx1"/>
                </a:solidFill>
                <a:effectLst/>
                <a:uLnTx/>
                <a:uFillTx/>
                <a:ea typeface="+mn-ea"/>
                <a:cs typeface="+mn-cs"/>
              </a:rPr>
              <a:t>Generazione</a:t>
            </a:r>
            <a:r>
              <a:rPr kumimoji="0" lang="it-IT" sz="2400" b="0" i="0" u="none" strike="noStrike" kern="1200" cap="none" spc="0" normalizeH="0" baseline="0" noProof="0" dirty="0">
                <a:ln>
                  <a:noFill/>
                </a:ln>
                <a:solidFill>
                  <a:schemeClr val="tx1"/>
                </a:solidFill>
                <a:effectLst/>
                <a:uLnTx/>
                <a:uFillTx/>
                <a:ea typeface="+mn-ea"/>
                <a:cs typeface="+mn-cs"/>
              </a:rPr>
              <a:t> dei comportamenti</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000" b="0" i="0" u="none" strike="noStrike" kern="1200" cap="none" spc="0" normalizeH="0" baseline="0" noProof="0" dirty="0">
                <a:ln>
                  <a:noFill/>
                </a:ln>
                <a:solidFill>
                  <a:schemeClr val="tx1"/>
                </a:solidFill>
                <a:effectLst/>
                <a:uLnTx/>
                <a:uFillTx/>
                <a:ea typeface="+mn-ea"/>
                <a:cs typeface="+mn-cs"/>
              </a:rPr>
              <a:t>Mira a stimolare nella comunità scolastica una conversione delle abitudini e stili di vita, sollecitando comportamenti virtuosi nell’alimentazione, nella gestione del rifiuto domestico e nella mobilità. </a:t>
            </a:r>
          </a:p>
        </p:txBody>
      </p:sp>
    </p:spTree>
    <p:extLst>
      <p:ext uri="{BB962C8B-B14F-4D97-AF65-F5344CB8AC3E}">
        <p14:creationId xmlns:p14="http://schemas.microsoft.com/office/powerpoint/2010/main" val="2022920031"/>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4F828F-DDFD-4F65-B157-3C2B4C2A296C}"/>
              </a:ext>
            </a:extLst>
          </p:cNvPr>
          <p:cNvSpPr>
            <a:spLocks noGrp="1"/>
          </p:cNvSpPr>
          <p:nvPr>
            <p:ph type="title"/>
          </p:nvPr>
        </p:nvSpPr>
        <p:spPr>
          <a:xfrm>
            <a:off x="277812" y="457200"/>
            <a:ext cx="2789238" cy="1600200"/>
          </a:xfrm>
        </p:spPr>
        <p:txBody>
          <a:bodyPr/>
          <a:lstStyle/>
          <a:p>
            <a:pPr algn="ctr"/>
            <a:r>
              <a:rPr lang="it-IT" dirty="0">
                <a:solidFill>
                  <a:srgbClr val="3399FF"/>
                </a:solidFill>
                <a:latin typeface="Comic Sans MS" panose="030F0702030302020204" pitchFamily="66" charset="0"/>
              </a:rPr>
              <a:t>CLASSI QUARTE</a:t>
            </a:r>
          </a:p>
        </p:txBody>
      </p:sp>
      <p:sp>
        <p:nvSpPr>
          <p:cNvPr id="3" name="Segnaposto contenuto 2">
            <a:extLst>
              <a:ext uri="{FF2B5EF4-FFF2-40B4-BE49-F238E27FC236}">
                <a16:creationId xmlns:a16="http://schemas.microsoft.com/office/drawing/2014/main" id="{D1147288-2661-4128-A966-41B21BFD60B7}"/>
              </a:ext>
            </a:extLst>
          </p:cNvPr>
          <p:cNvSpPr>
            <a:spLocks noGrp="1"/>
          </p:cNvSpPr>
          <p:nvPr>
            <p:ph idx="1"/>
          </p:nvPr>
        </p:nvSpPr>
        <p:spPr>
          <a:xfrm>
            <a:off x="4300686" y="701675"/>
            <a:ext cx="7516166" cy="5799609"/>
          </a:xfrm>
        </p:spPr>
        <p:txBody>
          <a:bodyPr>
            <a:normAutofit/>
          </a:bodyPr>
          <a:lstStyle/>
          <a:p>
            <a:pPr marL="0" indent="0">
              <a:buNone/>
            </a:pPr>
            <a:r>
              <a:rPr lang="it-IT" sz="2400" dirty="0">
                <a:latin typeface="Comic Sans MS" panose="030F0702030302020204" pitchFamily="66" charset="0"/>
              </a:rPr>
              <a:t>ESPERIENZA FORMATIVA N.1</a:t>
            </a:r>
          </a:p>
          <a:p>
            <a:pPr marL="0" indent="0">
              <a:buNone/>
            </a:pPr>
            <a:r>
              <a:rPr lang="it-IT" sz="2400" dirty="0">
                <a:latin typeface="Comic Sans MS" panose="030F0702030302020204" pitchFamily="66" charset="0"/>
              </a:rPr>
              <a:t>ORE: 30 - Studenti: 25</a:t>
            </a:r>
          </a:p>
          <a:p>
            <a:pPr marL="0" indent="0">
              <a:buNone/>
            </a:pPr>
            <a:r>
              <a:rPr lang="it-IT" dirty="0">
                <a:solidFill>
                  <a:srgbClr val="3399FF"/>
                </a:solidFill>
                <a:latin typeface="Comic Sans MS" panose="030F0702030302020204" pitchFamily="66" charset="0"/>
                <a:ea typeface="+mj-ea"/>
                <a:cs typeface="+mj-cs"/>
              </a:rPr>
              <a:t>La scienza come cultura – PON</a:t>
            </a:r>
          </a:p>
          <a:p>
            <a:pPr marL="0" indent="0" algn="just">
              <a:buNone/>
            </a:pPr>
            <a:r>
              <a:rPr lang="it-IT" sz="2400" dirty="0">
                <a:effectLst/>
                <a:latin typeface="Comic Sans MS" panose="030F0702030302020204" pitchFamily="66" charset="0"/>
                <a:ea typeface="Calibri" panose="020F0502020204030204" pitchFamily="34" charset="0"/>
                <a:cs typeface="Times New Roman" panose="02020603050405020304" pitchFamily="18" charset="0"/>
              </a:rPr>
              <a:t>Le STEM vanno nella direzione di un approccio integrato alle discipline di ambito scientifico. Gli studenti avranno modo di confrontarsi con l’oggetto di studio (un problema reale o un fenomeno riprodotto in laboratorio), di porre domande significative, di formulare e confrontare delle ipotesi, di verificarle attraverso esperimenti da loro progettati e discuterne i risultati con i propri compagni e con il docente per concludere con una nuova domanda di ricerca.</a:t>
            </a:r>
          </a:p>
          <a:p>
            <a:pPr marL="0" indent="0">
              <a:buNone/>
            </a:pPr>
            <a:endParaRPr lang="it-IT" dirty="0">
              <a:solidFill>
                <a:srgbClr val="3399FF"/>
              </a:solidFill>
              <a:latin typeface="Comic Sans MS" panose="030F0702030302020204" pitchFamily="66" charset="0"/>
              <a:ea typeface="+mj-ea"/>
              <a:cs typeface="+mj-cs"/>
            </a:endParaRPr>
          </a:p>
          <a:p>
            <a:endParaRPr lang="it-IT" dirty="0"/>
          </a:p>
        </p:txBody>
      </p:sp>
      <p:pic>
        <p:nvPicPr>
          <p:cNvPr id="5" name="Immagine 4">
            <a:extLst>
              <a:ext uri="{FF2B5EF4-FFF2-40B4-BE49-F238E27FC236}">
                <a16:creationId xmlns:a16="http://schemas.microsoft.com/office/drawing/2014/main" id="{7300DB7A-E300-48AB-A1A5-70C822186A4D}"/>
              </a:ext>
            </a:extLst>
          </p:cNvPr>
          <p:cNvPicPr>
            <a:picLocks noChangeAspect="1"/>
          </p:cNvPicPr>
          <p:nvPr/>
        </p:nvPicPr>
        <p:blipFill>
          <a:blip r:embed="rId2"/>
          <a:stretch>
            <a:fillRect/>
          </a:stretch>
        </p:blipFill>
        <p:spPr>
          <a:xfrm>
            <a:off x="390420" y="2453002"/>
            <a:ext cx="3506523" cy="2520933"/>
          </a:xfrm>
          <a:prstGeom prst="rect">
            <a:avLst/>
          </a:prstGeom>
        </p:spPr>
      </p:pic>
    </p:spTree>
    <p:extLst>
      <p:ext uri="{BB962C8B-B14F-4D97-AF65-F5344CB8AC3E}">
        <p14:creationId xmlns:p14="http://schemas.microsoft.com/office/powerpoint/2010/main" val="340921119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1022DB-0E0F-42E8-9BCF-C18D371DE899}"/>
              </a:ext>
            </a:extLst>
          </p:cNvPr>
          <p:cNvSpPr>
            <a:spLocks noGrp="1"/>
          </p:cNvSpPr>
          <p:nvPr>
            <p:ph type="title"/>
          </p:nvPr>
        </p:nvSpPr>
        <p:spPr>
          <a:xfrm>
            <a:off x="839788" y="637322"/>
            <a:ext cx="3113376" cy="1096818"/>
          </a:xfrm>
        </p:spPr>
        <p:txBody>
          <a:bodyPr/>
          <a:lstStyle/>
          <a:p>
            <a:pPr algn="ctr"/>
            <a:r>
              <a:rPr lang="it-IT" b="1" dirty="0">
                <a:solidFill>
                  <a:srgbClr val="003399"/>
                </a:solidFill>
                <a:latin typeface="Comic Sans MS" panose="030F0702030302020204" pitchFamily="66" charset="0"/>
              </a:rPr>
              <a:t>CLASSI QUARTE</a:t>
            </a:r>
          </a:p>
        </p:txBody>
      </p:sp>
      <p:sp>
        <p:nvSpPr>
          <p:cNvPr id="3" name="Segnaposto contenuto 2">
            <a:extLst>
              <a:ext uri="{FF2B5EF4-FFF2-40B4-BE49-F238E27FC236}">
                <a16:creationId xmlns:a16="http://schemas.microsoft.com/office/drawing/2014/main" id="{0E9713EF-4A79-45AD-A054-FDC681F5AE4F}"/>
              </a:ext>
            </a:extLst>
          </p:cNvPr>
          <p:cNvSpPr>
            <a:spLocks noGrp="1"/>
          </p:cNvSpPr>
          <p:nvPr>
            <p:ph idx="1"/>
          </p:nvPr>
        </p:nvSpPr>
        <p:spPr>
          <a:xfrm>
            <a:off x="5100064" y="1088427"/>
            <a:ext cx="6172200" cy="4896716"/>
          </a:xfrm>
        </p:spPr>
        <p:txBody>
          <a:bodyPr>
            <a:normAutofit fontScale="77500" lnSpcReduction="20000"/>
          </a:bodyPr>
          <a:lstStyle/>
          <a:p>
            <a:pPr marL="0" indent="0" algn="just">
              <a:buNone/>
            </a:pPr>
            <a:r>
              <a:rPr lang="it-IT" sz="3200" dirty="0"/>
              <a:t>ESPERIENZA FORMATIVA N.2</a:t>
            </a:r>
          </a:p>
          <a:p>
            <a:pPr marL="0" indent="0" algn="just">
              <a:buNone/>
            </a:pPr>
            <a:r>
              <a:rPr lang="it-IT" sz="3200" dirty="0"/>
              <a:t>ORE: 30</a:t>
            </a:r>
          </a:p>
          <a:p>
            <a:pPr marL="0" indent="0" algn="just">
              <a:buNone/>
            </a:pPr>
            <a:r>
              <a:rPr lang="it-IT" sz="3200" dirty="0"/>
              <a:t>Studenti: 25</a:t>
            </a:r>
          </a:p>
          <a:p>
            <a:pPr marL="0" indent="0" algn="just">
              <a:buNone/>
            </a:pPr>
            <a:r>
              <a:rPr lang="it-IT" b="1" dirty="0">
                <a:solidFill>
                  <a:srgbClr val="003399"/>
                </a:solidFill>
                <a:ea typeface="+mj-ea"/>
                <a:cs typeface="+mj-cs"/>
              </a:rPr>
              <a:t>Le scienze per la vita – PON</a:t>
            </a:r>
          </a:p>
          <a:p>
            <a:pPr marL="0" indent="0" algn="just">
              <a:buNone/>
            </a:pPr>
            <a:r>
              <a:rPr lang="it-IT" sz="3400" dirty="0">
                <a:effectLst/>
                <a:ea typeface="Calibri" panose="020F0502020204030204" pitchFamily="34" charset="0"/>
                <a:cs typeface="Times New Roman" panose="02020603050405020304" pitchFamily="18" charset="0"/>
              </a:rPr>
              <a:t>Le STEM vanno nella direzione di un approccio integrato alle discipline di ambito scientifico. Gli studenti avranno modo di confrontarsi con l’oggetto di studio (un problema reale o un fenomeno riprodotto in laboratorio), di porre domande significative, di formulare e confrontare delle ipotesi, di verificarle attraverso esperimenti da loro progettati e discuterne i risultati con i propri compagni e con il docente per concludere con una nuova domanda di ricerca.</a:t>
            </a:r>
          </a:p>
          <a:p>
            <a:pPr marL="0" indent="0">
              <a:buNone/>
            </a:pPr>
            <a:endParaRPr lang="it-IT" dirty="0">
              <a:solidFill>
                <a:srgbClr val="3399FF"/>
              </a:solidFill>
              <a:latin typeface="Comic Sans MS" panose="030F0702030302020204" pitchFamily="66" charset="0"/>
              <a:ea typeface="+mj-ea"/>
              <a:cs typeface="+mj-cs"/>
            </a:endParaRPr>
          </a:p>
          <a:p>
            <a:pPr marL="0" indent="0">
              <a:buNone/>
            </a:pPr>
            <a:endParaRPr lang="it-IT" b="1" dirty="0">
              <a:solidFill>
                <a:srgbClr val="003399"/>
              </a:solidFill>
              <a:latin typeface="Comic Sans MS" panose="030F0702030302020204" pitchFamily="66" charset="0"/>
              <a:ea typeface="+mj-ea"/>
              <a:cs typeface="+mj-cs"/>
            </a:endParaRPr>
          </a:p>
          <a:p>
            <a:pPr marL="0" indent="0">
              <a:buNone/>
            </a:pPr>
            <a:endParaRPr lang="it-IT" dirty="0"/>
          </a:p>
        </p:txBody>
      </p:sp>
      <p:pic>
        <p:nvPicPr>
          <p:cNvPr id="5" name="Immagine 4">
            <a:extLst>
              <a:ext uri="{FF2B5EF4-FFF2-40B4-BE49-F238E27FC236}">
                <a16:creationId xmlns:a16="http://schemas.microsoft.com/office/drawing/2014/main" id="{0C5933B4-1D0D-428B-B3FC-C01A2E54DC57}"/>
              </a:ext>
            </a:extLst>
          </p:cNvPr>
          <p:cNvPicPr>
            <a:picLocks noChangeAspect="1"/>
          </p:cNvPicPr>
          <p:nvPr/>
        </p:nvPicPr>
        <p:blipFill>
          <a:blip r:embed="rId2"/>
          <a:stretch>
            <a:fillRect/>
          </a:stretch>
        </p:blipFill>
        <p:spPr>
          <a:xfrm>
            <a:off x="698780" y="2118307"/>
            <a:ext cx="3724276" cy="3505200"/>
          </a:xfrm>
          <a:prstGeom prst="rect">
            <a:avLst/>
          </a:prstGeom>
        </p:spPr>
      </p:pic>
    </p:spTree>
    <p:extLst>
      <p:ext uri="{BB962C8B-B14F-4D97-AF65-F5344CB8AC3E}">
        <p14:creationId xmlns:p14="http://schemas.microsoft.com/office/powerpoint/2010/main" val="1508878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A6D0B4-7B34-4433-88A0-ADD40E5823C6}"/>
              </a:ext>
            </a:extLst>
          </p:cNvPr>
          <p:cNvSpPr>
            <a:spLocks noGrp="1"/>
          </p:cNvSpPr>
          <p:nvPr>
            <p:ph type="title"/>
          </p:nvPr>
        </p:nvSpPr>
        <p:spPr>
          <a:xfrm>
            <a:off x="830552" y="674253"/>
            <a:ext cx="3694112" cy="561109"/>
          </a:xfrm>
        </p:spPr>
        <p:txBody>
          <a:bodyPr/>
          <a:lstStyle/>
          <a:p>
            <a:pPr algn="ctr"/>
            <a:r>
              <a:rPr lang="it-IT" dirty="0">
                <a:solidFill>
                  <a:srgbClr val="33CC33"/>
                </a:solidFill>
                <a:latin typeface="Comic Sans MS" panose="030F0702030302020204" pitchFamily="66" charset="0"/>
              </a:rPr>
              <a:t>CLASSI QUARTE</a:t>
            </a:r>
          </a:p>
        </p:txBody>
      </p:sp>
      <p:sp>
        <p:nvSpPr>
          <p:cNvPr id="3" name="Segnaposto contenuto 2">
            <a:extLst>
              <a:ext uri="{FF2B5EF4-FFF2-40B4-BE49-F238E27FC236}">
                <a16:creationId xmlns:a16="http://schemas.microsoft.com/office/drawing/2014/main" id="{C766E25C-4F2E-4CFB-8E12-F54611006B83}"/>
              </a:ext>
            </a:extLst>
          </p:cNvPr>
          <p:cNvSpPr>
            <a:spLocks noGrp="1"/>
          </p:cNvSpPr>
          <p:nvPr>
            <p:ph idx="1"/>
          </p:nvPr>
        </p:nvSpPr>
        <p:spPr>
          <a:xfrm>
            <a:off x="5173952" y="636443"/>
            <a:ext cx="6172200" cy="4873625"/>
          </a:xfrm>
        </p:spPr>
        <p:txBody>
          <a:bodyPr>
            <a:normAutofit fontScale="85000" lnSpcReduction="20000"/>
          </a:bodyPr>
          <a:lstStyle/>
          <a:p>
            <a:pPr marL="0" indent="0" algn="just">
              <a:buNone/>
            </a:pPr>
            <a:r>
              <a:rPr lang="it-IT" sz="3200" dirty="0"/>
              <a:t>ESPERIENZA FORMATIVA N. 3</a:t>
            </a:r>
          </a:p>
          <a:p>
            <a:pPr marL="0" indent="0" algn="just">
              <a:buNone/>
            </a:pPr>
            <a:r>
              <a:rPr lang="it-IT" sz="3200" dirty="0"/>
              <a:t>ORE: 30</a:t>
            </a:r>
          </a:p>
          <a:p>
            <a:pPr marL="0" indent="0" algn="just">
              <a:buNone/>
            </a:pPr>
            <a:r>
              <a:rPr lang="it-IT" sz="3200" dirty="0"/>
              <a:t>Studenti: 25</a:t>
            </a:r>
          </a:p>
          <a:p>
            <a:pPr marL="0" indent="0" algn="just">
              <a:buNone/>
            </a:pPr>
            <a:r>
              <a:rPr lang="it-IT" sz="3800" dirty="0">
                <a:solidFill>
                  <a:srgbClr val="33CC33"/>
                </a:solidFill>
                <a:ea typeface="+mj-ea"/>
                <a:cs typeface="+mj-cs"/>
              </a:rPr>
              <a:t>Biotecnologie ambientali</a:t>
            </a:r>
          </a:p>
          <a:p>
            <a:pPr marL="0" indent="0" algn="just">
              <a:buNone/>
            </a:pPr>
            <a:r>
              <a:rPr lang="it-IT" dirty="0"/>
              <a:t>Verranno identificate, acquisite e approfondite le competenze relative al governo e controllo di progetti, processi e attività, nel rispetto delle normative sulla protezione ambientale e sulla sicurezza degli ambienti di vita e allo studio delle interazioni fra sistemi energetici e ambiente, specialmente riferite all’impatto ambientale degli impianti e alle relative emissioni inquinanti.</a:t>
            </a:r>
            <a:endParaRPr lang="it-IT" sz="3200" dirty="0"/>
          </a:p>
          <a:p>
            <a:pPr marL="0" indent="0">
              <a:buNone/>
            </a:pPr>
            <a:endParaRPr lang="it-IT" dirty="0"/>
          </a:p>
        </p:txBody>
      </p:sp>
      <p:pic>
        <p:nvPicPr>
          <p:cNvPr id="5" name="Immagine 4">
            <a:extLst>
              <a:ext uri="{FF2B5EF4-FFF2-40B4-BE49-F238E27FC236}">
                <a16:creationId xmlns:a16="http://schemas.microsoft.com/office/drawing/2014/main" id="{1D165805-408D-4985-9419-C3980744FDFB}"/>
              </a:ext>
            </a:extLst>
          </p:cNvPr>
          <p:cNvPicPr>
            <a:picLocks noChangeAspect="1"/>
          </p:cNvPicPr>
          <p:nvPr/>
        </p:nvPicPr>
        <p:blipFill>
          <a:blip r:embed="rId2"/>
          <a:stretch>
            <a:fillRect/>
          </a:stretch>
        </p:blipFill>
        <p:spPr>
          <a:xfrm>
            <a:off x="510598" y="1803111"/>
            <a:ext cx="4468488" cy="3221468"/>
          </a:xfrm>
          <a:prstGeom prst="rect">
            <a:avLst/>
          </a:prstGeom>
        </p:spPr>
      </p:pic>
    </p:spTree>
    <p:extLst>
      <p:ext uri="{BB962C8B-B14F-4D97-AF65-F5344CB8AC3E}">
        <p14:creationId xmlns:p14="http://schemas.microsoft.com/office/powerpoint/2010/main" val="342888954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F7AF7B-C8E4-4AA8-84D3-159738069858}"/>
              </a:ext>
            </a:extLst>
          </p:cNvPr>
          <p:cNvSpPr>
            <a:spLocks noGrp="1"/>
          </p:cNvSpPr>
          <p:nvPr>
            <p:ph type="title"/>
          </p:nvPr>
        </p:nvSpPr>
        <p:spPr>
          <a:xfrm>
            <a:off x="876733" y="942109"/>
            <a:ext cx="3932237" cy="588818"/>
          </a:xfrm>
        </p:spPr>
        <p:txBody>
          <a:bodyPr/>
          <a:lstStyle/>
          <a:p>
            <a:pPr algn="ctr"/>
            <a:r>
              <a:rPr lang="it-IT" b="1" dirty="0">
                <a:solidFill>
                  <a:srgbClr val="92D050"/>
                </a:solidFill>
                <a:latin typeface="Comic Sans MS" panose="030F0702030302020204" pitchFamily="66" charset="0"/>
              </a:rPr>
              <a:t>CLASSI QUARTE</a:t>
            </a:r>
          </a:p>
        </p:txBody>
      </p:sp>
      <p:sp>
        <p:nvSpPr>
          <p:cNvPr id="3" name="Segnaposto contenuto 2">
            <a:extLst>
              <a:ext uri="{FF2B5EF4-FFF2-40B4-BE49-F238E27FC236}">
                <a16:creationId xmlns:a16="http://schemas.microsoft.com/office/drawing/2014/main" id="{3268B5A0-9C69-4C0F-8E19-14B3C032D94B}"/>
              </a:ext>
            </a:extLst>
          </p:cNvPr>
          <p:cNvSpPr>
            <a:spLocks noGrp="1"/>
          </p:cNvSpPr>
          <p:nvPr>
            <p:ph idx="1"/>
          </p:nvPr>
        </p:nvSpPr>
        <p:spPr>
          <a:xfrm>
            <a:off x="5180012" y="963613"/>
            <a:ext cx="6172200" cy="4873625"/>
          </a:xfrm>
        </p:spPr>
        <p:txBody>
          <a:bodyPr>
            <a:normAutofit fontScale="85000" lnSpcReduction="20000"/>
          </a:bodyPr>
          <a:lstStyle/>
          <a:p>
            <a:pPr marL="0" indent="0" algn="just">
              <a:buNone/>
            </a:pPr>
            <a:r>
              <a:rPr lang="it-IT" sz="3200" dirty="0"/>
              <a:t>ESPERIENZA FORMATIVA N. 4</a:t>
            </a:r>
          </a:p>
          <a:p>
            <a:pPr marL="0" indent="0" algn="just">
              <a:buNone/>
            </a:pPr>
            <a:r>
              <a:rPr lang="it-IT" sz="3200" dirty="0"/>
              <a:t>ORE: 30</a:t>
            </a:r>
          </a:p>
          <a:p>
            <a:pPr marL="0" indent="0" algn="just">
              <a:buNone/>
            </a:pPr>
            <a:r>
              <a:rPr lang="it-IT" sz="3200" dirty="0"/>
              <a:t>Studenti: 25</a:t>
            </a:r>
          </a:p>
          <a:p>
            <a:pPr marL="0" indent="0" algn="just">
              <a:buNone/>
            </a:pPr>
            <a:r>
              <a:rPr lang="it-IT" b="1" dirty="0">
                <a:solidFill>
                  <a:schemeClr val="accent6">
                    <a:lumMod val="60000"/>
                    <a:lumOff val="40000"/>
                  </a:schemeClr>
                </a:solidFill>
              </a:rPr>
              <a:t>Chimica e cosmesi</a:t>
            </a:r>
          </a:p>
          <a:p>
            <a:pPr marL="0" indent="0" algn="just">
              <a:buNone/>
            </a:pPr>
            <a:r>
              <a:rPr lang="it-IT" dirty="0"/>
              <a:t>Gli studenti verranno introdotti nel mondo della chimica attraverso la cosmesi, nell’ottica del rispetto della salute e del benessere dermatologico. Condurranno test ed analisi finalizzati alla verifica e alla valutazione della composizione chimica, fisica e biologica di acque, prodotti naturali o industriali, alla diagnosi delle patologie animali e vegetali e alla ricerca in campo agronomico e zootecnico.</a:t>
            </a:r>
            <a:endParaRPr lang="it-IT" sz="3200" dirty="0"/>
          </a:p>
          <a:p>
            <a:pPr marL="0" indent="0">
              <a:buNone/>
            </a:pPr>
            <a:endParaRPr lang="it-IT" dirty="0"/>
          </a:p>
        </p:txBody>
      </p:sp>
      <p:pic>
        <p:nvPicPr>
          <p:cNvPr id="5" name="Immagine 4">
            <a:extLst>
              <a:ext uri="{FF2B5EF4-FFF2-40B4-BE49-F238E27FC236}">
                <a16:creationId xmlns:a16="http://schemas.microsoft.com/office/drawing/2014/main" id="{0ADD5126-795D-4E3F-A33B-E6F1B585D349}"/>
              </a:ext>
            </a:extLst>
          </p:cNvPr>
          <p:cNvPicPr>
            <a:picLocks noChangeAspect="1"/>
          </p:cNvPicPr>
          <p:nvPr/>
        </p:nvPicPr>
        <p:blipFill>
          <a:blip r:embed="rId2"/>
          <a:stretch>
            <a:fillRect/>
          </a:stretch>
        </p:blipFill>
        <p:spPr>
          <a:xfrm>
            <a:off x="839788" y="2343150"/>
            <a:ext cx="4170361" cy="3067049"/>
          </a:xfrm>
          <a:prstGeom prst="rect">
            <a:avLst/>
          </a:prstGeom>
        </p:spPr>
      </p:pic>
    </p:spTree>
    <p:extLst>
      <p:ext uri="{BB962C8B-B14F-4D97-AF65-F5344CB8AC3E}">
        <p14:creationId xmlns:p14="http://schemas.microsoft.com/office/powerpoint/2010/main" val="31472424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42931B-4793-42B1-A09A-4B1D04325A5E}"/>
              </a:ext>
            </a:extLst>
          </p:cNvPr>
          <p:cNvSpPr>
            <a:spLocks noGrp="1"/>
          </p:cNvSpPr>
          <p:nvPr>
            <p:ph type="title"/>
          </p:nvPr>
        </p:nvSpPr>
        <p:spPr>
          <a:xfrm>
            <a:off x="830552" y="914399"/>
            <a:ext cx="3932237" cy="718127"/>
          </a:xfrm>
        </p:spPr>
        <p:txBody>
          <a:bodyPr/>
          <a:lstStyle/>
          <a:p>
            <a:pPr algn="ctr"/>
            <a:r>
              <a:rPr lang="it-IT" b="1" dirty="0">
                <a:solidFill>
                  <a:srgbClr val="C00000"/>
                </a:solidFill>
                <a:latin typeface="Comic Sans MS" panose="030F0702030302020204" pitchFamily="66" charset="0"/>
              </a:rPr>
              <a:t>CLASSI QUARTE</a:t>
            </a:r>
          </a:p>
        </p:txBody>
      </p:sp>
      <p:sp>
        <p:nvSpPr>
          <p:cNvPr id="3" name="Segnaposto contenuto 2">
            <a:extLst>
              <a:ext uri="{FF2B5EF4-FFF2-40B4-BE49-F238E27FC236}">
                <a16:creationId xmlns:a16="http://schemas.microsoft.com/office/drawing/2014/main" id="{33B2A96F-7F4D-4F83-AFD6-90345548E908}"/>
              </a:ext>
            </a:extLst>
          </p:cNvPr>
          <p:cNvSpPr>
            <a:spLocks noGrp="1"/>
          </p:cNvSpPr>
          <p:nvPr>
            <p:ph idx="1"/>
          </p:nvPr>
        </p:nvSpPr>
        <p:spPr/>
        <p:txBody>
          <a:bodyPr>
            <a:normAutofit fontScale="85000" lnSpcReduction="20000"/>
          </a:bodyPr>
          <a:lstStyle/>
          <a:p>
            <a:pPr marL="0" indent="0" algn="just">
              <a:buNone/>
            </a:pPr>
            <a:r>
              <a:rPr lang="it-IT" sz="3200" dirty="0"/>
              <a:t>ESPERIENZA FORMATIVA N. 5</a:t>
            </a:r>
          </a:p>
          <a:p>
            <a:pPr marL="0" indent="0" algn="just">
              <a:buNone/>
            </a:pPr>
            <a:r>
              <a:rPr lang="it-IT" sz="3200" dirty="0"/>
              <a:t>ORE: 30</a:t>
            </a:r>
          </a:p>
          <a:p>
            <a:pPr marL="0" indent="0" algn="just">
              <a:buNone/>
            </a:pPr>
            <a:r>
              <a:rPr lang="it-IT" sz="3200" dirty="0"/>
              <a:t>Studenti: 25</a:t>
            </a:r>
          </a:p>
          <a:p>
            <a:pPr marL="0" indent="0" algn="just">
              <a:buNone/>
            </a:pPr>
            <a:r>
              <a:rPr lang="it-IT" b="1" dirty="0">
                <a:solidFill>
                  <a:srgbClr val="A50021"/>
                </a:solidFill>
              </a:rPr>
              <a:t>Biomedica digitale</a:t>
            </a:r>
          </a:p>
          <a:p>
            <a:pPr marL="0" indent="0" algn="just">
              <a:buNone/>
            </a:pPr>
            <a:r>
              <a:rPr lang="it-IT" dirty="0"/>
              <a:t>Gli studenti conosceranno le nuove frontiere in materia di sviluppo, progettazione e realizzazione di organi artificiali, strumenti per la diagnostica e strumenti per la gestione e la cura della salute umana. Il corso si propone di introdurre i partecipanti alle nuove tecnologie di manifattura digitale applicate al campo medico e biomedicale</a:t>
            </a:r>
            <a:r>
              <a:rPr lang="it-IT" dirty="0">
                <a:latin typeface="Comic Sans MS" panose="030F0702030302020204" pitchFamily="66" charset="0"/>
              </a:rPr>
              <a:t>.</a:t>
            </a:r>
          </a:p>
        </p:txBody>
      </p:sp>
      <p:pic>
        <p:nvPicPr>
          <p:cNvPr id="5" name="Immagine 4">
            <a:extLst>
              <a:ext uri="{FF2B5EF4-FFF2-40B4-BE49-F238E27FC236}">
                <a16:creationId xmlns:a16="http://schemas.microsoft.com/office/drawing/2014/main" id="{23DC17BA-EF72-46C1-A271-C0F8D9B19FC5}"/>
              </a:ext>
            </a:extLst>
          </p:cNvPr>
          <p:cNvPicPr>
            <a:picLocks noChangeAspect="1"/>
          </p:cNvPicPr>
          <p:nvPr/>
        </p:nvPicPr>
        <p:blipFill>
          <a:blip r:embed="rId2"/>
          <a:stretch>
            <a:fillRect/>
          </a:stretch>
        </p:blipFill>
        <p:spPr>
          <a:xfrm>
            <a:off x="714376" y="3067050"/>
            <a:ext cx="4189111" cy="2012950"/>
          </a:xfrm>
          <a:prstGeom prst="rect">
            <a:avLst/>
          </a:prstGeom>
        </p:spPr>
      </p:pic>
    </p:spTree>
    <p:extLst>
      <p:ext uri="{BB962C8B-B14F-4D97-AF65-F5344CB8AC3E}">
        <p14:creationId xmlns:p14="http://schemas.microsoft.com/office/powerpoint/2010/main" val="95958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D760F5-CC42-4DD8-BE6B-3CE05C1812CC}"/>
              </a:ext>
            </a:extLst>
          </p:cNvPr>
          <p:cNvSpPr>
            <a:spLocks noGrp="1"/>
          </p:cNvSpPr>
          <p:nvPr>
            <p:ph type="title"/>
          </p:nvPr>
        </p:nvSpPr>
        <p:spPr>
          <a:xfrm>
            <a:off x="830551" y="895927"/>
            <a:ext cx="3932237" cy="782782"/>
          </a:xfrm>
        </p:spPr>
        <p:txBody>
          <a:bodyPr/>
          <a:lstStyle/>
          <a:p>
            <a:pPr algn="ctr"/>
            <a:r>
              <a:rPr lang="it-IT" b="1" dirty="0">
                <a:solidFill>
                  <a:srgbClr val="FF0000"/>
                </a:solidFill>
                <a:latin typeface="Comic Sans MS" panose="030F0702030302020204" pitchFamily="66" charset="0"/>
              </a:rPr>
              <a:t>CLASSI QUARTE</a:t>
            </a:r>
          </a:p>
        </p:txBody>
      </p:sp>
      <p:sp>
        <p:nvSpPr>
          <p:cNvPr id="3" name="Segnaposto contenuto 2">
            <a:extLst>
              <a:ext uri="{FF2B5EF4-FFF2-40B4-BE49-F238E27FC236}">
                <a16:creationId xmlns:a16="http://schemas.microsoft.com/office/drawing/2014/main" id="{18AFFDB8-C4EE-4EF0-B7A7-E42B8AD079CF}"/>
              </a:ext>
            </a:extLst>
          </p:cNvPr>
          <p:cNvSpPr>
            <a:spLocks noGrp="1"/>
          </p:cNvSpPr>
          <p:nvPr>
            <p:ph idx="1"/>
          </p:nvPr>
        </p:nvSpPr>
        <p:spPr>
          <a:xfrm>
            <a:off x="5183187" y="987426"/>
            <a:ext cx="6694487" cy="4064866"/>
          </a:xfrm>
        </p:spPr>
        <p:txBody>
          <a:bodyPr/>
          <a:lstStyle/>
          <a:p>
            <a:pPr marL="0" indent="0" algn="just">
              <a:buNone/>
            </a:pPr>
            <a:r>
              <a:rPr lang="it-IT" sz="2800" dirty="0"/>
              <a:t>ESPERIENZA FORMATIVA N. 6</a:t>
            </a:r>
          </a:p>
          <a:p>
            <a:pPr marL="0" indent="0" algn="just">
              <a:buNone/>
            </a:pPr>
            <a:r>
              <a:rPr lang="it-IT" sz="3200" dirty="0"/>
              <a:t>ORE: 30</a:t>
            </a:r>
          </a:p>
          <a:p>
            <a:pPr marL="0" indent="0" algn="just">
              <a:buNone/>
            </a:pPr>
            <a:r>
              <a:rPr lang="it-IT" sz="3200" dirty="0"/>
              <a:t>Studenti: 25</a:t>
            </a:r>
          </a:p>
          <a:p>
            <a:pPr marL="0" indent="0" algn="just">
              <a:buNone/>
            </a:pPr>
            <a:r>
              <a:rPr lang="it-IT" dirty="0">
                <a:solidFill>
                  <a:srgbClr val="FF0000"/>
                </a:solidFill>
              </a:rPr>
              <a:t>La chimica delle macromolecole</a:t>
            </a:r>
          </a:p>
          <a:p>
            <a:pPr marL="0" indent="0" algn="just">
              <a:buNone/>
            </a:pPr>
            <a:r>
              <a:rPr lang="it-IT" sz="2400" dirty="0"/>
              <a:t>Fornire allo studente conoscenze di base sulla chimica delle macromolecole biologiche e sulla loro funzione e fornire le informazioni di base per lo studio della biochimica propedeutica ai percorsi universitari.</a:t>
            </a:r>
          </a:p>
          <a:p>
            <a:pPr marL="0" indent="0">
              <a:buNone/>
            </a:pPr>
            <a:endParaRPr lang="it-IT" dirty="0"/>
          </a:p>
        </p:txBody>
      </p:sp>
      <p:pic>
        <p:nvPicPr>
          <p:cNvPr id="5" name="Immagine 4">
            <a:extLst>
              <a:ext uri="{FF2B5EF4-FFF2-40B4-BE49-F238E27FC236}">
                <a16:creationId xmlns:a16="http://schemas.microsoft.com/office/drawing/2014/main" id="{7CF3D177-14A6-4101-9462-73219D6F820F}"/>
              </a:ext>
            </a:extLst>
          </p:cNvPr>
          <p:cNvPicPr>
            <a:picLocks noChangeAspect="1"/>
          </p:cNvPicPr>
          <p:nvPr/>
        </p:nvPicPr>
        <p:blipFill>
          <a:blip r:embed="rId2"/>
          <a:stretch>
            <a:fillRect/>
          </a:stretch>
        </p:blipFill>
        <p:spPr>
          <a:xfrm>
            <a:off x="1252104" y="2119457"/>
            <a:ext cx="2885786" cy="3050166"/>
          </a:xfrm>
          <a:prstGeom prst="rect">
            <a:avLst/>
          </a:prstGeom>
        </p:spPr>
      </p:pic>
    </p:spTree>
    <p:extLst>
      <p:ext uri="{BB962C8B-B14F-4D97-AF65-F5344CB8AC3E}">
        <p14:creationId xmlns:p14="http://schemas.microsoft.com/office/powerpoint/2010/main" val="31609466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E3CE2DC-9CD2-4B2A-ACBC-505BE089CDEC}"/>
              </a:ext>
            </a:extLst>
          </p:cNvPr>
          <p:cNvSpPr>
            <a:spLocks noGrp="1"/>
          </p:cNvSpPr>
          <p:nvPr>
            <p:ph idx="1"/>
          </p:nvPr>
        </p:nvSpPr>
        <p:spPr>
          <a:xfrm>
            <a:off x="2606243" y="1458479"/>
            <a:ext cx="6172200" cy="3168939"/>
          </a:xfrm>
        </p:spPr>
        <p:txBody>
          <a:bodyPr/>
          <a:lstStyle/>
          <a:p>
            <a:pPr marL="0" indent="0" algn="ctr">
              <a:buNone/>
            </a:pPr>
            <a:r>
              <a:rPr lang="it-IT" b="1" dirty="0">
                <a:solidFill>
                  <a:srgbClr val="003399"/>
                </a:solidFill>
                <a:latin typeface="Comic Sans MS" panose="030F0702030302020204" pitchFamily="66" charset="0"/>
              </a:rPr>
              <a:t>CLASSI QUARTE</a:t>
            </a:r>
          </a:p>
          <a:p>
            <a:pPr marL="0" indent="0" algn="ctr">
              <a:buNone/>
            </a:pPr>
            <a:r>
              <a:rPr lang="it-IT" sz="2000" b="1" dirty="0">
                <a:solidFill>
                  <a:srgbClr val="C00000"/>
                </a:solidFill>
                <a:latin typeface="Comic Sans MS" panose="030F0702030302020204" pitchFamily="66" charset="0"/>
              </a:rPr>
              <a:t>CAMBRIDGE ASSESSMENT</a:t>
            </a:r>
          </a:p>
          <a:p>
            <a:pPr marL="0" indent="0" algn="ctr">
              <a:buNone/>
            </a:pPr>
            <a:r>
              <a:rPr lang="it-IT" sz="2000" b="1" dirty="0">
                <a:solidFill>
                  <a:srgbClr val="C00000"/>
                </a:solidFill>
                <a:latin typeface="Comic Sans MS" panose="030F0702030302020204" pitchFamily="66" charset="0"/>
              </a:rPr>
              <a:t>INTERNATIONAL EDUCATION</a:t>
            </a:r>
          </a:p>
          <a:p>
            <a:pPr marL="0" indent="0" algn="ctr">
              <a:buNone/>
            </a:pPr>
            <a:r>
              <a:rPr lang="it-IT" sz="2000" b="1" dirty="0">
                <a:solidFill>
                  <a:srgbClr val="C00000"/>
                </a:solidFill>
                <a:latin typeface="Comic Sans MS" panose="030F0702030302020204" pitchFamily="66" charset="0"/>
              </a:rPr>
              <a:t>4 A - 4 B</a:t>
            </a:r>
          </a:p>
          <a:p>
            <a:pPr marL="342900" indent="-342900" algn="just">
              <a:buAutoNum type="arabicPeriod"/>
            </a:pPr>
            <a:r>
              <a:rPr lang="it-IT" dirty="0" err="1">
                <a:latin typeface="Comic Sans MS" panose="030F0702030302020204" pitchFamily="66" charset="0"/>
                <a:ea typeface="Calibri" panose="020F0502020204030204" pitchFamily="34" charset="0"/>
                <a:cs typeface="Times New Roman" panose="02020603050405020304" pitchFamily="18" charset="0"/>
              </a:rPr>
              <a:t>S</a:t>
            </a:r>
            <a:r>
              <a:rPr lang="it-IT" dirty="0" err="1">
                <a:effectLst/>
                <a:latin typeface="Comic Sans MS" panose="030F0702030302020204" pitchFamily="66" charset="0"/>
                <a:ea typeface="Calibri" panose="020F0502020204030204" pitchFamily="34" charset="0"/>
                <a:cs typeface="Times New Roman" panose="02020603050405020304" pitchFamily="18" charset="0"/>
              </a:rPr>
              <a:t>hakespearean</a:t>
            </a:r>
            <a:r>
              <a:rPr lang="it-IT" dirty="0">
                <a:effectLst/>
                <a:latin typeface="Comic Sans MS" panose="030F0702030302020204" pitchFamily="66" charset="0"/>
                <a:ea typeface="Calibri" panose="020F0502020204030204" pitchFamily="34" charset="0"/>
                <a:cs typeface="Times New Roman" panose="02020603050405020304" pitchFamily="18" charset="0"/>
              </a:rPr>
              <a:t> readings</a:t>
            </a:r>
            <a:endParaRPr lang="it-IT" b="1" dirty="0">
              <a:solidFill>
                <a:srgbClr val="003399"/>
              </a:solidFill>
              <a:effectLst/>
              <a:latin typeface="Comic Sans MS" panose="030F0702030302020204" pitchFamily="66" charset="0"/>
              <a:ea typeface="Calibri" panose="020F0502020204030204" pitchFamily="34" charset="0"/>
              <a:cs typeface="Times New Roman" panose="02020603050405020304" pitchFamily="18" charset="0"/>
            </a:endParaRPr>
          </a:p>
          <a:p>
            <a:pPr marL="457200" indent="-457200" algn="just">
              <a:buAutoNum type="arabicPeriod"/>
            </a:pPr>
            <a:r>
              <a:rPr lang="en-US" dirty="0">
                <a:effectLst/>
                <a:latin typeface="Comic Sans MS" panose="030F0702030302020204" pitchFamily="66" charset="0"/>
                <a:ea typeface="Calibri" panose="020F0502020204030204" pitchFamily="34" charset="0"/>
                <a:cs typeface="Times New Roman" panose="02020603050405020304" pitchFamily="18" charset="0"/>
              </a:rPr>
              <a:t>Erasmus plus </a:t>
            </a:r>
          </a:p>
        </p:txBody>
      </p:sp>
      <p:pic>
        <p:nvPicPr>
          <p:cNvPr id="5" name="Immagine 4">
            <a:extLst>
              <a:ext uri="{FF2B5EF4-FFF2-40B4-BE49-F238E27FC236}">
                <a16:creationId xmlns:a16="http://schemas.microsoft.com/office/drawing/2014/main" id="{773E09A4-9DF1-40BA-A040-85279D85FE2E}"/>
              </a:ext>
            </a:extLst>
          </p:cNvPr>
          <p:cNvPicPr>
            <a:picLocks noChangeAspect="1"/>
          </p:cNvPicPr>
          <p:nvPr/>
        </p:nvPicPr>
        <p:blipFill>
          <a:blip r:embed="rId2"/>
          <a:stretch>
            <a:fillRect/>
          </a:stretch>
        </p:blipFill>
        <p:spPr>
          <a:xfrm>
            <a:off x="8960932" y="0"/>
            <a:ext cx="3231068" cy="804177"/>
          </a:xfrm>
          <a:prstGeom prst="rect">
            <a:avLst/>
          </a:prstGeom>
        </p:spPr>
      </p:pic>
    </p:spTree>
    <p:extLst>
      <p:ext uri="{BB962C8B-B14F-4D97-AF65-F5344CB8AC3E}">
        <p14:creationId xmlns:p14="http://schemas.microsoft.com/office/powerpoint/2010/main" val="1076102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592684-50B3-4D53-BCA2-C637E76EB978}"/>
              </a:ext>
            </a:extLst>
          </p:cNvPr>
          <p:cNvSpPr>
            <a:spLocks noGrp="1"/>
          </p:cNvSpPr>
          <p:nvPr>
            <p:ph type="title"/>
          </p:nvPr>
        </p:nvSpPr>
        <p:spPr>
          <a:xfrm>
            <a:off x="895206" y="628071"/>
            <a:ext cx="3932237" cy="607291"/>
          </a:xfrm>
        </p:spPr>
        <p:txBody>
          <a:bodyPr/>
          <a:lstStyle/>
          <a:p>
            <a:pPr algn="ctr"/>
            <a:r>
              <a:rPr lang="it-IT" sz="2800" b="1" dirty="0">
                <a:solidFill>
                  <a:schemeClr val="accent2">
                    <a:lumMod val="75000"/>
                  </a:schemeClr>
                </a:solidFill>
                <a:latin typeface="Comic Sans MS" panose="030F0702030302020204" pitchFamily="66" charset="0"/>
                <a:cs typeface="Times New Roman" panose="02020603050405020304" pitchFamily="18" charset="0"/>
              </a:rPr>
              <a:t>CLASSI QUARTE</a:t>
            </a:r>
          </a:p>
        </p:txBody>
      </p:sp>
      <p:sp>
        <p:nvSpPr>
          <p:cNvPr id="3" name="Segnaposto contenuto 2">
            <a:extLst>
              <a:ext uri="{FF2B5EF4-FFF2-40B4-BE49-F238E27FC236}">
                <a16:creationId xmlns:a16="http://schemas.microsoft.com/office/drawing/2014/main" id="{BBB3183E-C414-4615-A1B4-BFEEDD8405C3}"/>
              </a:ext>
            </a:extLst>
          </p:cNvPr>
          <p:cNvSpPr>
            <a:spLocks noGrp="1"/>
          </p:cNvSpPr>
          <p:nvPr>
            <p:ph idx="1"/>
          </p:nvPr>
        </p:nvSpPr>
        <p:spPr>
          <a:xfrm>
            <a:off x="5183187" y="381000"/>
            <a:ext cx="6426921" cy="6248400"/>
          </a:xfrm>
        </p:spPr>
        <p:txBody>
          <a:bodyPr>
            <a:normAutofit fontScale="92500" lnSpcReduction="20000"/>
          </a:bodyPr>
          <a:lstStyle/>
          <a:p>
            <a:pPr marL="0" indent="0">
              <a:buNone/>
            </a:pPr>
            <a:endParaRPr lang="it-IT" sz="1800" dirty="0">
              <a:effectLst/>
              <a:ea typeface="Calibri" panose="020F0502020204030204" pitchFamily="34" charset="0"/>
              <a:cs typeface="Times New Roman" panose="02020603050405020304" pitchFamily="18" charset="0"/>
            </a:endParaRPr>
          </a:p>
          <a:p>
            <a:pPr marL="0" indent="0">
              <a:buNone/>
            </a:pPr>
            <a:r>
              <a:rPr lang="it-IT" sz="3300" dirty="0"/>
              <a:t>PERCORSO N. 1</a:t>
            </a:r>
          </a:p>
          <a:p>
            <a:pPr marL="0" indent="0">
              <a:buNone/>
            </a:pPr>
            <a:r>
              <a:rPr lang="it-IT" sz="3300" dirty="0"/>
              <a:t>ORE: 30</a:t>
            </a:r>
          </a:p>
          <a:p>
            <a:pPr marL="0" indent="0">
              <a:buNone/>
            </a:pPr>
            <a:r>
              <a:rPr lang="it-IT" sz="3300" dirty="0"/>
              <a:t>4 A – 4 B</a:t>
            </a:r>
            <a:endParaRPr lang="it-IT" sz="1800" dirty="0">
              <a:ea typeface="Calibri" panose="020F0502020204030204" pitchFamily="34" charset="0"/>
              <a:cs typeface="Times New Roman" panose="02020603050405020304" pitchFamily="18" charset="0"/>
            </a:endParaRPr>
          </a:p>
          <a:p>
            <a:pPr marL="0" indent="0">
              <a:buNone/>
            </a:pPr>
            <a:r>
              <a:rPr lang="it-IT" sz="3600" b="1" dirty="0" err="1">
                <a:solidFill>
                  <a:schemeClr val="accent2">
                    <a:lumMod val="75000"/>
                  </a:schemeClr>
                </a:solidFill>
                <a:ea typeface="Calibri" panose="020F0502020204030204" pitchFamily="34" charset="0"/>
                <a:cs typeface="Times New Roman" panose="02020603050405020304" pitchFamily="18" charset="0"/>
              </a:rPr>
              <a:t>S</a:t>
            </a:r>
            <a:r>
              <a:rPr lang="it-IT" sz="3600" b="1" dirty="0" err="1">
                <a:solidFill>
                  <a:schemeClr val="accent2">
                    <a:lumMod val="75000"/>
                  </a:schemeClr>
                </a:solidFill>
                <a:effectLst/>
                <a:ea typeface="Calibri" panose="020F0502020204030204" pitchFamily="34" charset="0"/>
                <a:cs typeface="Times New Roman" panose="02020603050405020304" pitchFamily="18" charset="0"/>
              </a:rPr>
              <a:t>hakespearean</a:t>
            </a:r>
            <a:r>
              <a:rPr lang="it-IT" sz="3600" b="1" dirty="0">
                <a:solidFill>
                  <a:schemeClr val="accent2">
                    <a:lumMod val="75000"/>
                  </a:schemeClr>
                </a:solidFill>
                <a:effectLst/>
                <a:ea typeface="Calibri" panose="020F0502020204030204" pitchFamily="34" charset="0"/>
                <a:cs typeface="Times New Roman" panose="02020603050405020304" pitchFamily="18" charset="0"/>
              </a:rPr>
              <a:t> </a:t>
            </a:r>
            <a:r>
              <a:rPr lang="it-IT" sz="3600" b="1" dirty="0" err="1">
                <a:solidFill>
                  <a:schemeClr val="accent2">
                    <a:lumMod val="75000"/>
                  </a:schemeClr>
                </a:solidFill>
                <a:effectLst/>
                <a:ea typeface="Calibri" panose="020F0502020204030204" pitchFamily="34" charset="0"/>
                <a:cs typeface="Times New Roman" panose="02020603050405020304" pitchFamily="18" charset="0"/>
              </a:rPr>
              <a:t>readings</a:t>
            </a:r>
            <a:endParaRPr lang="it-IT" sz="2400" dirty="0">
              <a:effectLst/>
              <a:ea typeface="Calibri" panose="020F0502020204030204" pitchFamily="34" charset="0"/>
              <a:cs typeface="Times New Roman" panose="02020603050405020304" pitchFamily="18" charset="0"/>
            </a:endParaRPr>
          </a:p>
          <a:p>
            <a:pPr marL="0" indent="0" algn="just">
              <a:buNone/>
            </a:pPr>
            <a:r>
              <a:rPr lang="it-IT" sz="2400" dirty="0">
                <a:effectLst/>
                <a:ea typeface="Calibri" panose="020F0502020204030204" pitchFamily="34" charset="0"/>
                <a:cs typeface="Times New Roman" panose="02020603050405020304" pitchFamily="18" charset="0"/>
              </a:rPr>
              <a:t>Il percorso  ha il fine di promuovere una più dilatata capacità espressiva nella “lettura drammatica”, così come essa dovrebbe essere sollecitata presso i ragazzi, perché possano accedere con strumenti – almeno di base – a quel potenziale immaginifico che la letteratura di ogni genere e forma propone. E’ evidente che non si prevede di formare personale specializzato per lo “spettacolo”, piuttosto d’intervenire per la costruzione di ulteriore competenza. Infatti, il teatro sollecita capacità di relazione nel gruppo di lavoro, libera espressività e capacità di partecipazione anche in soggetti di ridotta apertura al sociale e contenuta felicità espressiva …stimola libertà d’ interpretazione e di critica nel riguardo dell’opera posta al centro del percorso, e non solo.</a:t>
            </a:r>
          </a:p>
          <a:p>
            <a:pPr marL="0" indent="0">
              <a:buNone/>
            </a:pPr>
            <a:endParaRPr lang="it-IT" dirty="0"/>
          </a:p>
        </p:txBody>
      </p:sp>
      <p:pic>
        <p:nvPicPr>
          <p:cNvPr id="5" name="Immagine 4">
            <a:extLst>
              <a:ext uri="{FF2B5EF4-FFF2-40B4-BE49-F238E27FC236}">
                <a16:creationId xmlns:a16="http://schemas.microsoft.com/office/drawing/2014/main" id="{719D5060-571F-477D-9891-F6E83A30A455}"/>
              </a:ext>
            </a:extLst>
          </p:cNvPr>
          <p:cNvPicPr>
            <a:picLocks noChangeAspect="1"/>
          </p:cNvPicPr>
          <p:nvPr/>
        </p:nvPicPr>
        <p:blipFill>
          <a:blip r:embed="rId2"/>
          <a:stretch>
            <a:fillRect/>
          </a:stretch>
        </p:blipFill>
        <p:spPr>
          <a:xfrm>
            <a:off x="827376" y="2303895"/>
            <a:ext cx="3932237" cy="2333625"/>
          </a:xfrm>
          <a:prstGeom prst="rect">
            <a:avLst/>
          </a:prstGeom>
        </p:spPr>
      </p:pic>
    </p:spTree>
    <p:extLst>
      <p:ext uri="{BB962C8B-B14F-4D97-AF65-F5344CB8AC3E}">
        <p14:creationId xmlns:p14="http://schemas.microsoft.com/office/powerpoint/2010/main" val="784116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5E5609-37BE-491F-9147-1645BB0B1D66}"/>
              </a:ext>
            </a:extLst>
          </p:cNvPr>
          <p:cNvSpPr>
            <a:spLocks noGrp="1"/>
          </p:cNvSpPr>
          <p:nvPr>
            <p:ph type="title"/>
          </p:nvPr>
        </p:nvSpPr>
        <p:spPr>
          <a:xfrm>
            <a:off x="858261" y="692728"/>
            <a:ext cx="3932237" cy="644236"/>
          </a:xfrm>
        </p:spPr>
        <p:txBody>
          <a:bodyPr/>
          <a:lstStyle/>
          <a:p>
            <a:pPr algn="ctr"/>
            <a:r>
              <a:rPr lang="it-IT" b="1" dirty="0">
                <a:solidFill>
                  <a:srgbClr val="0033CC"/>
                </a:solidFill>
                <a:latin typeface="Comic Sans MS" panose="030F0702030302020204" pitchFamily="66" charset="0"/>
              </a:rPr>
              <a:t>CLASSI QUARTE</a:t>
            </a:r>
          </a:p>
        </p:txBody>
      </p:sp>
      <p:sp>
        <p:nvSpPr>
          <p:cNvPr id="3" name="Segnaposto contenuto 2">
            <a:extLst>
              <a:ext uri="{FF2B5EF4-FFF2-40B4-BE49-F238E27FC236}">
                <a16:creationId xmlns:a16="http://schemas.microsoft.com/office/drawing/2014/main" id="{FCB1C0BF-7147-4093-AEB0-684EB9F4FED8}"/>
              </a:ext>
            </a:extLst>
          </p:cNvPr>
          <p:cNvSpPr>
            <a:spLocks noGrp="1"/>
          </p:cNvSpPr>
          <p:nvPr>
            <p:ph idx="1"/>
          </p:nvPr>
        </p:nvSpPr>
        <p:spPr>
          <a:xfrm>
            <a:off x="5321734" y="830407"/>
            <a:ext cx="6172200" cy="4873625"/>
          </a:xfrm>
        </p:spPr>
        <p:txBody>
          <a:bodyPr/>
          <a:lstStyle/>
          <a:p>
            <a:pPr marL="0" indent="0">
              <a:buNone/>
            </a:pPr>
            <a:r>
              <a:rPr lang="it-IT" sz="3200" dirty="0">
                <a:latin typeface="Comic Sans MS" panose="030F0702030302020204" pitchFamily="66" charset="0"/>
              </a:rPr>
              <a:t>PERCORSO N. 2</a:t>
            </a:r>
          </a:p>
          <a:p>
            <a:pPr marL="0" indent="0">
              <a:buNone/>
            </a:pPr>
            <a:r>
              <a:rPr lang="it-IT" sz="3200" dirty="0">
                <a:latin typeface="Comic Sans MS" panose="030F0702030302020204" pitchFamily="66" charset="0"/>
              </a:rPr>
              <a:t>ORE: 30</a:t>
            </a:r>
          </a:p>
          <a:p>
            <a:pPr marL="0" indent="0">
              <a:buNone/>
            </a:pPr>
            <a:r>
              <a:rPr lang="it-IT" sz="3200" dirty="0">
                <a:latin typeface="Comic Sans MS" panose="030F0702030302020204" pitchFamily="66" charset="0"/>
              </a:rPr>
              <a:t>4 A – 4 B</a:t>
            </a:r>
          </a:p>
          <a:p>
            <a:pPr marL="0" indent="0">
              <a:buNone/>
            </a:pP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ct val="0"/>
              </a:spcBef>
              <a:buNone/>
            </a:pPr>
            <a:r>
              <a:rPr lang="it-IT" b="1" dirty="0">
                <a:solidFill>
                  <a:srgbClr val="0033CC"/>
                </a:solidFill>
                <a:latin typeface="Comic Sans MS" panose="030F0702030302020204" pitchFamily="66" charset="0"/>
                <a:ea typeface="+mj-ea"/>
                <a:cs typeface="+mj-cs"/>
              </a:rPr>
              <a:t>Erasmus plus</a:t>
            </a:r>
          </a:p>
          <a:p>
            <a:pPr marL="0" indent="0">
              <a:buNone/>
            </a:pPr>
            <a:endParaRPr lang="it-IT" dirty="0"/>
          </a:p>
        </p:txBody>
      </p:sp>
      <p:pic>
        <p:nvPicPr>
          <p:cNvPr id="5" name="Immagine 4">
            <a:extLst>
              <a:ext uri="{FF2B5EF4-FFF2-40B4-BE49-F238E27FC236}">
                <a16:creationId xmlns:a16="http://schemas.microsoft.com/office/drawing/2014/main" id="{F0FA998A-1A32-484B-BAA0-2969782D8B10}"/>
              </a:ext>
            </a:extLst>
          </p:cNvPr>
          <p:cNvPicPr>
            <a:picLocks noChangeAspect="1"/>
          </p:cNvPicPr>
          <p:nvPr/>
        </p:nvPicPr>
        <p:blipFill>
          <a:blip r:embed="rId2"/>
          <a:stretch>
            <a:fillRect/>
          </a:stretch>
        </p:blipFill>
        <p:spPr>
          <a:xfrm>
            <a:off x="1288905" y="1761836"/>
            <a:ext cx="2924175" cy="1562100"/>
          </a:xfrm>
          <a:prstGeom prst="rect">
            <a:avLst/>
          </a:prstGeom>
        </p:spPr>
      </p:pic>
      <p:pic>
        <p:nvPicPr>
          <p:cNvPr id="6" name="Immagine 5">
            <a:extLst>
              <a:ext uri="{FF2B5EF4-FFF2-40B4-BE49-F238E27FC236}">
                <a16:creationId xmlns:a16="http://schemas.microsoft.com/office/drawing/2014/main" id="{3BD3DE3F-DF1E-4AFE-ADAF-3F062058C792}"/>
              </a:ext>
            </a:extLst>
          </p:cNvPr>
          <p:cNvPicPr>
            <a:picLocks noChangeAspect="1"/>
          </p:cNvPicPr>
          <p:nvPr/>
        </p:nvPicPr>
        <p:blipFill>
          <a:blip r:embed="rId3"/>
          <a:stretch>
            <a:fillRect/>
          </a:stretch>
        </p:blipFill>
        <p:spPr>
          <a:xfrm>
            <a:off x="1355580" y="3866571"/>
            <a:ext cx="2800747" cy="1887683"/>
          </a:xfrm>
          <a:prstGeom prst="rect">
            <a:avLst/>
          </a:prstGeom>
        </p:spPr>
      </p:pic>
    </p:spTree>
    <p:extLst>
      <p:ext uri="{BB962C8B-B14F-4D97-AF65-F5344CB8AC3E}">
        <p14:creationId xmlns:p14="http://schemas.microsoft.com/office/powerpoint/2010/main" val="467771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B405EA-4081-409D-9D36-8EFC4A55AF7C}"/>
              </a:ext>
            </a:extLst>
          </p:cNvPr>
          <p:cNvSpPr>
            <a:spLocks noGrp="1"/>
          </p:cNvSpPr>
          <p:nvPr>
            <p:ph type="title"/>
          </p:nvPr>
        </p:nvSpPr>
        <p:spPr>
          <a:xfrm>
            <a:off x="802842" y="932872"/>
            <a:ext cx="3932237" cy="681182"/>
          </a:xfrm>
        </p:spPr>
        <p:txBody>
          <a:bodyPr/>
          <a:lstStyle/>
          <a:p>
            <a:pPr algn="ctr"/>
            <a:r>
              <a:rPr lang="it-IT" b="1" dirty="0">
                <a:solidFill>
                  <a:srgbClr val="003399"/>
                </a:solidFill>
                <a:latin typeface="Comic Sans MS" panose="030F0702030302020204" pitchFamily="66" charset="0"/>
              </a:rPr>
              <a:t>CLASSI QUARTE</a:t>
            </a:r>
          </a:p>
        </p:txBody>
      </p:sp>
      <p:sp>
        <p:nvSpPr>
          <p:cNvPr id="3" name="Segnaposto contenuto 2">
            <a:extLst>
              <a:ext uri="{FF2B5EF4-FFF2-40B4-BE49-F238E27FC236}">
                <a16:creationId xmlns:a16="http://schemas.microsoft.com/office/drawing/2014/main" id="{3226AF56-889D-4724-8FBE-70BC399925CD}"/>
              </a:ext>
            </a:extLst>
          </p:cNvPr>
          <p:cNvSpPr>
            <a:spLocks noGrp="1"/>
          </p:cNvSpPr>
          <p:nvPr>
            <p:ph idx="1"/>
          </p:nvPr>
        </p:nvSpPr>
        <p:spPr>
          <a:xfrm>
            <a:off x="5201660" y="821170"/>
            <a:ext cx="6172200" cy="4873625"/>
          </a:xfrm>
        </p:spPr>
        <p:txBody>
          <a:bodyPr>
            <a:normAutofit fontScale="62500" lnSpcReduction="20000"/>
          </a:bodyPr>
          <a:lstStyle/>
          <a:p>
            <a:pPr marL="0" indent="0" algn="just">
              <a:buNone/>
            </a:pPr>
            <a:r>
              <a:rPr lang="it-IT" dirty="0"/>
              <a:t>ESPERIENZA FORMATIVA</a:t>
            </a:r>
          </a:p>
          <a:p>
            <a:pPr marL="0" indent="0" algn="just">
              <a:buNone/>
            </a:pPr>
            <a:r>
              <a:rPr lang="it-IT" b="1" dirty="0">
                <a:solidFill>
                  <a:srgbClr val="003399"/>
                </a:solidFill>
              </a:rPr>
              <a:t>INDIRIZZO BIOMEDICO </a:t>
            </a:r>
          </a:p>
          <a:p>
            <a:pPr algn="just"/>
            <a:r>
              <a:rPr lang="it-IT" dirty="0"/>
              <a:t>CLASSI 4 D – 4 C – 4 E</a:t>
            </a:r>
          </a:p>
          <a:p>
            <a:pPr marL="0" indent="0" algn="just">
              <a:buNone/>
            </a:pPr>
            <a:r>
              <a:rPr lang="it-IT" dirty="0"/>
              <a:t>ORE: 30</a:t>
            </a:r>
          </a:p>
          <a:p>
            <a:pPr marL="0" indent="0" algn="just">
              <a:buNone/>
            </a:pPr>
            <a:endParaRPr lang="it-IT" b="1" dirty="0">
              <a:solidFill>
                <a:schemeClr val="accent1"/>
              </a:solidFill>
            </a:endParaRPr>
          </a:p>
          <a:p>
            <a:pPr marL="0" indent="0" algn="just">
              <a:buNone/>
            </a:pPr>
            <a:r>
              <a:rPr lang="it-IT" sz="5100" b="1" dirty="0">
                <a:solidFill>
                  <a:srgbClr val="003399"/>
                </a:solidFill>
              </a:rPr>
              <a:t>Il futuro è alle porte</a:t>
            </a:r>
          </a:p>
          <a:p>
            <a:pPr algn="just"/>
            <a:r>
              <a:rPr lang="it-IT" dirty="0"/>
              <a:t>Gli studenti svolgeranno training-test, strutturati seguendo il modello dei test di ammissione alla facoltà di medicina e chirurgia, al fine di istruire gli studenti ai futuri test di ammissione alle facoltà biomediche, oltre ad imparare a gestire due fattori fondamentali quali tempo e stress. </a:t>
            </a:r>
          </a:p>
          <a:p>
            <a:pPr algn="just"/>
            <a:r>
              <a:rPr lang="it-IT" dirty="0"/>
              <a:t>Seguiranno inoltre  dei seminari con medici  per permettere agli studenti di approfondire le proprie conoscenze e sviluppare nuove nozioni in ambito medico.</a:t>
            </a:r>
          </a:p>
          <a:p>
            <a:endParaRPr lang="it-IT" dirty="0"/>
          </a:p>
        </p:txBody>
      </p:sp>
      <p:pic>
        <p:nvPicPr>
          <p:cNvPr id="5" name="Immagine 4">
            <a:extLst>
              <a:ext uri="{FF2B5EF4-FFF2-40B4-BE49-F238E27FC236}">
                <a16:creationId xmlns:a16="http://schemas.microsoft.com/office/drawing/2014/main" id="{852C2942-B2F9-4E46-9253-5E87E8E7E46E}"/>
              </a:ext>
            </a:extLst>
          </p:cNvPr>
          <p:cNvPicPr>
            <a:picLocks noChangeAspect="1"/>
          </p:cNvPicPr>
          <p:nvPr/>
        </p:nvPicPr>
        <p:blipFill>
          <a:blip r:embed="rId2"/>
          <a:stretch>
            <a:fillRect/>
          </a:stretch>
        </p:blipFill>
        <p:spPr>
          <a:xfrm>
            <a:off x="836612" y="2486026"/>
            <a:ext cx="3814057" cy="2621683"/>
          </a:xfrm>
          <a:prstGeom prst="rect">
            <a:avLst/>
          </a:prstGeom>
        </p:spPr>
      </p:pic>
    </p:spTree>
    <p:extLst>
      <p:ext uri="{BB962C8B-B14F-4D97-AF65-F5344CB8AC3E}">
        <p14:creationId xmlns:p14="http://schemas.microsoft.com/office/powerpoint/2010/main" val="2924331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52D36E-2B50-4C5B-AE6D-B2C17D4CEBBF}"/>
              </a:ext>
            </a:extLst>
          </p:cNvPr>
          <p:cNvSpPr>
            <a:spLocks noGrp="1"/>
          </p:cNvSpPr>
          <p:nvPr>
            <p:ph type="title"/>
          </p:nvPr>
        </p:nvSpPr>
        <p:spPr/>
        <p:txBody>
          <a:bodyPr>
            <a:normAutofit fontScale="90000"/>
          </a:bodyPr>
          <a:lstStyle/>
          <a:p>
            <a:br>
              <a:rPr lang="it-IT" dirty="0"/>
            </a:br>
            <a:br>
              <a:rPr lang="it-IT" dirty="0"/>
            </a:br>
            <a:br>
              <a:rPr lang="it-IT" dirty="0"/>
            </a:br>
            <a:br>
              <a:rPr lang="it-IT" dirty="0"/>
            </a:br>
            <a:br>
              <a:rPr lang="it-IT" dirty="0"/>
            </a:br>
            <a:br>
              <a:rPr lang="it-IT" dirty="0"/>
            </a:br>
            <a:endParaRPr lang="it-IT" dirty="0"/>
          </a:p>
        </p:txBody>
      </p:sp>
      <p:sp>
        <p:nvSpPr>
          <p:cNvPr id="3" name="Segnaposto contenuto 2">
            <a:extLst>
              <a:ext uri="{FF2B5EF4-FFF2-40B4-BE49-F238E27FC236}">
                <a16:creationId xmlns:a16="http://schemas.microsoft.com/office/drawing/2014/main" id="{7A504037-9A95-4752-8CE6-34A300E51517}"/>
              </a:ext>
            </a:extLst>
          </p:cNvPr>
          <p:cNvSpPr>
            <a:spLocks noGrp="1"/>
          </p:cNvSpPr>
          <p:nvPr>
            <p:ph idx="1"/>
          </p:nvPr>
        </p:nvSpPr>
        <p:spPr>
          <a:xfrm>
            <a:off x="5238608" y="535736"/>
            <a:ext cx="6482339" cy="2318328"/>
          </a:xfrm>
        </p:spPr>
        <p:txBody>
          <a:bodyPr>
            <a:normAutofit/>
          </a:bodyPr>
          <a:lstStyle/>
          <a:p>
            <a:pPr marL="0" indent="0" algn="just"/>
            <a:r>
              <a:rPr lang="it-IT" sz="2200" dirty="0"/>
              <a:t> Pilastro 3</a:t>
            </a:r>
            <a:endParaRPr lang="it-IT" sz="2200" dirty="0">
              <a:solidFill>
                <a:schemeClr val="accent6"/>
              </a:solidFill>
            </a:endParaRPr>
          </a:p>
          <a:p>
            <a:pPr marL="0" indent="0" algn="just"/>
            <a:r>
              <a:rPr lang="it-IT" sz="2200" dirty="0" err="1">
                <a:solidFill>
                  <a:schemeClr val="accent6"/>
                </a:solidFill>
              </a:rPr>
              <a:t>Ri</a:t>
            </a:r>
            <a:r>
              <a:rPr lang="it-IT" sz="2200" dirty="0" err="1"/>
              <a:t>Generazione</a:t>
            </a:r>
            <a:r>
              <a:rPr lang="it-IT" sz="2200" dirty="0"/>
              <a:t> delle infrastrutture fisiche e digitali</a:t>
            </a:r>
          </a:p>
          <a:p>
            <a:pPr marL="0" indent="0" algn="just">
              <a:buNone/>
            </a:pPr>
            <a:r>
              <a:rPr lang="it-IT" sz="2000" dirty="0"/>
              <a:t>Punta alla realizzazione di scuole sostenibili, attraverso la graduale riqualificazione energetica, con l’ampliamento degli spazi verdi e ambienti didattici rimodulati per avere scuole sane, verdi, che si autorigenerano, digitali.</a:t>
            </a:r>
          </a:p>
        </p:txBody>
      </p:sp>
      <p:sp>
        <p:nvSpPr>
          <p:cNvPr id="4" name="Segnaposto testo 3">
            <a:extLst>
              <a:ext uri="{FF2B5EF4-FFF2-40B4-BE49-F238E27FC236}">
                <a16:creationId xmlns:a16="http://schemas.microsoft.com/office/drawing/2014/main" id="{302F7485-20BB-416F-A386-77D4C8C2D80F}"/>
              </a:ext>
            </a:extLst>
          </p:cNvPr>
          <p:cNvSpPr>
            <a:spLocks noGrp="1"/>
          </p:cNvSpPr>
          <p:nvPr>
            <p:ph type="body" sz="half" idx="2"/>
          </p:nvPr>
        </p:nvSpPr>
        <p:spPr/>
        <p:txBody>
          <a:bodyPr/>
          <a:lstStyle/>
          <a:p>
            <a:r>
              <a:rPr lang="it-IT" dirty="0"/>
              <a:t> </a:t>
            </a:r>
          </a:p>
        </p:txBody>
      </p:sp>
      <p:pic>
        <p:nvPicPr>
          <p:cNvPr id="9" name="Immagine 8">
            <a:extLst>
              <a:ext uri="{FF2B5EF4-FFF2-40B4-BE49-F238E27FC236}">
                <a16:creationId xmlns:a16="http://schemas.microsoft.com/office/drawing/2014/main" id="{9794E50A-BDBE-44BA-8748-6A23076A3DD9}"/>
              </a:ext>
            </a:extLst>
          </p:cNvPr>
          <p:cNvPicPr>
            <a:picLocks noChangeAspect="1"/>
          </p:cNvPicPr>
          <p:nvPr/>
        </p:nvPicPr>
        <p:blipFill>
          <a:blip r:embed="rId2"/>
          <a:stretch>
            <a:fillRect/>
          </a:stretch>
        </p:blipFill>
        <p:spPr>
          <a:xfrm>
            <a:off x="544660" y="605286"/>
            <a:ext cx="1051237" cy="1116000"/>
          </a:xfrm>
          <a:prstGeom prst="rect">
            <a:avLst/>
          </a:prstGeom>
        </p:spPr>
      </p:pic>
      <p:pic>
        <p:nvPicPr>
          <p:cNvPr id="5" name="Immagine 4">
            <a:extLst>
              <a:ext uri="{FF2B5EF4-FFF2-40B4-BE49-F238E27FC236}">
                <a16:creationId xmlns:a16="http://schemas.microsoft.com/office/drawing/2014/main" id="{24729D5E-7D30-48B0-8E46-900BE1141978}"/>
              </a:ext>
            </a:extLst>
          </p:cNvPr>
          <p:cNvPicPr>
            <a:picLocks noChangeAspect="1"/>
          </p:cNvPicPr>
          <p:nvPr/>
        </p:nvPicPr>
        <p:blipFill>
          <a:blip r:embed="rId3"/>
          <a:stretch>
            <a:fillRect/>
          </a:stretch>
        </p:blipFill>
        <p:spPr>
          <a:xfrm>
            <a:off x="581605" y="1894881"/>
            <a:ext cx="1019032" cy="1080000"/>
          </a:xfrm>
          <a:prstGeom prst="rect">
            <a:avLst/>
          </a:prstGeom>
        </p:spPr>
      </p:pic>
      <p:pic>
        <p:nvPicPr>
          <p:cNvPr id="8" name="Immagine 7">
            <a:extLst>
              <a:ext uri="{FF2B5EF4-FFF2-40B4-BE49-F238E27FC236}">
                <a16:creationId xmlns:a16="http://schemas.microsoft.com/office/drawing/2014/main" id="{4A010694-8119-48B1-94AC-178D98F11973}"/>
              </a:ext>
            </a:extLst>
          </p:cNvPr>
          <p:cNvPicPr>
            <a:picLocks noChangeAspect="1"/>
          </p:cNvPicPr>
          <p:nvPr/>
        </p:nvPicPr>
        <p:blipFill>
          <a:blip r:embed="rId4"/>
          <a:stretch>
            <a:fillRect/>
          </a:stretch>
        </p:blipFill>
        <p:spPr>
          <a:xfrm>
            <a:off x="3233883" y="1010819"/>
            <a:ext cx="1512000" cy="1512000"/>
          </a:xfrm>
          <a:prstGeom prst="rect">
            <a:avLst/>
          </a:prstGeom>
        </p:spPr>
      </p:pic>
      <p:pic>
        <p:nvPicPr>
          <p:cNvPr id="14" name="Immagine 13">
            <a:extLst>
              <a:ext uri="{FF2B5EF4-FFF2-40B4-BE49-F238E27FC236}">
                <a16:creationId xmlns:a16="http://schemas.microsoft.com/office/drawing/2014/main" id="{B1B6287F-B6FE-4308-9F3A-16CD81351FC4}"/>
              </a:ext>
            </a:extLst>
          </p:cNvPr>
          <p:cNvPicPr>
            <a:picLocks noChangeAspect="1"/>
          </p:cNvPicPr>
          <p:nvPr/>
        </p:nvPicPr>
        <p:blipFill>
          <a:blip r:embed="rId5"/>
          <a:stretch>
            <a:fillRect/>
          </a:stretch>
        </p:blipFill>
        <p:spPr>
          <a:xfrm>
            <a:off x="1879461" y="617985"/>
            <a:ext cx="1051237" cy="1116000"/>
          </a:xfrm>
          <a:prstGeom prst="rect">
            <a:avLst/>
          </a:prstGeom>
        </p:spPr>
      </p:pic>
      <p:pic>
        <p:nvPicPr>
          <p:cNvPr id="10" name="Immagine 9">
            <a:extLst>
              <a:ext uri="{FF2B5EF4-FFF2-40B4-BE49-F238E27FC236}">
                <a16:creationId xmlns:a16="http://schemas.microsoft.com/office/drawing/2014/main" id="{0FD654B6-F292-42AF-A294-01F17A1CA154}"/>
              </a:ext>
            </a:extLst>
          </p:cNvPr>
          <p:cNvPicPr>
            <a:picLocks noChangeAspect="1"/>
          </p:cNvPicPr>
          <p:nvPr/>
        </p:nvPicPr>
        <p:blipFill>
          <a:blip r:embed="rId6"/>
          <a:stretch>
            <a:fillRect/>
          </a:stretch>
        </p:blipFill>
        <p:spPr>
          <a:xfrm>
            <a:off x="1905000" y="1892899"/>
            <a:ext cx="1044000" cy="1044000"/>
          </a:xfrm>
          <a:prstGeom prst="rect">
            <a:avLst/>
          </a:prstGeom>
        </p:spPr>
      </p:pic>
      <p:pic>
        <p:nvPicPr>
          <p:cNvPr id="11" name="Immagine 10">
            <a:extLst>
              <a:ext uri="{FF2B5EF4-FFF2-40B4-BE49-F238E27FC236}">
                <a16:creationId xmlns:a16="http://schemas.microsoft.com/office/drawing/2014/main" id="{CB75E0DE-280B-4E13-B7B0-ACC4E0AF3796}"/>
              </a:ext>
            </a:extLst>
          </p:cNvPr>
          <p:cNvPicPr>
            <a:picLocks noChangeAspect="1"/>
          </p:cNvPicPr>
          <p:nvPr/>
        </p:nvPicPr>
        <p:blipFill>
          <a:blip r:embed="rId7"/>
          <a:stretch>
            <a:fillRect/>
          </a:stretch>
        </p:blipFill>
        <p:spPr>
          <a:xfrm>
            <a:off x="531090" y="3637107"/>
            <a:ext cx="1119400" cy="1044000"/>
          </a:xfrm>
          <a:prstGeom prst="rect">
            <a:avLst/>
          </a:prstGeom>
        </p:spPr>
      </p:pic>
      <p:pic>
        <p:nvPicPr>
          <p:cNvPr id="12" name="Immagine 11">
            <a:extLst>
              <a:ext uri="{FF2B5EF4-FFF2-40B4-BE49-F238E27FC236}">
                <a16:creationId xmlns:a16="http://schemas.microsoft.com/office/drawing/2014/main" id="{0912B74A-0301-4F14-99A2-B3EF260B2428}"/>
              </a:ext>
            </a:extLst>
          </p:cNvPr>
          <p:cNvPicPr>
            <a:picLocks noChangeAspect="1"/>
          </p:cNvPicPr>
          <p:nvPr/>
        </p:nvPicPr>
        <p:blipFill>
          <a:blip r:embed="rId8"/>
          <a:stretch>
            <a:fillRect/>
          </a:stretch>
        </p:blipFill>
        <p:spPr>
          <a:xfrm>
            <a:off x="1889562" y="3642915"/>
            <a:ext cx="1068926" cy="1044000"/>
          </a:xfrm>
          <a:prstGeom prst="rect">
            <a:avLst/>
          </a:prstGeom>
        </p:spPr>
      </p:pic>
      <p:pic>
        <p:nvPicPr>
          <p:cNvPr id="13" name="Immagine 12">
            <a:extLst>
              <a:ext uri="{FF2B5EF4-FFF2-40B4-BE49-F238E27FC236}">
                <a16:creationId xmlns:a16="http://schemas.microsoft.com/office/drawing/2014/main" id="{5228D9A9-9892-45BA-8B5A-3E0D51868A93}"/>
              </a:ext>
            </a:extLst>
          </p:cNvPr>
          <p:cNvPicPr>
            <a:picLocks noChangeAspect="1"/>
          </p:cNvPicPr>
          <p:nvPr/>
        </p:nvPicPr>
        <p:blipFill>
          <a:blip r:embed="rId9"/>
          <a:stretch>
            <a:fillRect/>
          </a:stretch>
        </p:blipFill>
        <p:spPr>
          <a:xfrm>
            <a:off x="3106447" y="3841611"/>
            <a:ext cx="1512000" cy="1512000"/>
          </a:xfrm>
          <a:prstGeom prst="rect">
            <a:avLst/>
          </a:prstGeom>
        </p:spPr>
      </p:pic>
      <p:sp>
        <p:nvSpPr>
          <p:cNvPr id="15" name="Segnaposto contenuto 2">
            <a:extLst>
              <a:ext uri="{FF2B5EF4-FFF2-40B4-BE49-F238E27FC236}">
                <a16:creationId xmlns:a16="http://schemas.microsoft.com/office/drawing/2014/main" id="{7A504037-9A95-4752-8CE6-34A300E51517}"/>
              </a:ext>
            </a:extLst>
          </p:cNvPr>
          <p:cNvSpPr txBox="1">
            <a:spLocks/>
          </p:cNvSpPr>
          <p:nvPr/>
        </p:nvSpPr>
        <p:spPr>
          <a:xfrm>
            <a:off x="5284787" y="3167212"/>
            <a:ext cx="6565467" cy="3104284"/>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90000"/>
              </a:lnSpc>
              <a:spcBef>
                <a:spcPts val="1000"/>
              </a:spcBef>
              <a:spcAft>
                <a:spcPts val="0"/>
              </a:spcAft>
              <a:buClrTx/>
              <a:buSzTx/>
              <a:buFont typeface="Arial" pitchFamily="34" charset="0"/>
              <a:buChar char="•"/>
              <a:tabLst/>
              <a:defRPr/>
            </a:pPr>
            <a:r>
              <a:rPr kumimoji="0" lang="it-IT" sz="2200" b="0" i="0" u="none" strike="noStrike" kern="1200" cap="none" spc="0" normalizeH="0" baseline="0" noProof="0" dirty="0">
                <a:ln>
                  <a:noFill/>
                </a:ln>
                <a:solidFill>
                  <a:schemeClr val="tx1"/>
                </a:solidFill>
                <a:effectLst/>
                <a:uLnTx/>
                <a:uFillTx/>
                <a:ea typeface="+mn-ea"/>
                <a:cs typeface="+mn-cs"/>
              </a:rPr>
              <a:t>Pilastro 4</a:t>
            </a:r>
            <a:endParaRPr kumimoji="0" lang="it-IT" sz="2200" b="0" i="0" u="none" strike="noStrike" kern="1200" cap="none" spc="0" normalizeH="0" baseline="0" noProof="0" dirty="0">
              <a:ln>
                <a:noFill/>
              </a:ln>
              <a:solidFill>
                <a:schemeClr val="accent6"/>
              </a:solidFill>
              <a:effectLst/>
              <a:uLnTx/>
              <a:uFillTx/>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itchFamily="34" charset="0"/>
              <a:buChar char="•"/>
              <a:tabLst/>
              <a:defRPr/>
            </a:pPr>
            <a:r>
              <a:rPr kumimoji="0" lang="it-IT" sz="2200" b="0" i="0" u="none" strike="noStrike" kern="1200" cap="none" spc="0" normalizeH="0" baseline="0" noProof="0" dirty="0" err="1">
                <a:ln>
                  <a:noFill/>
                </a:ln>
                <a:solidFill>
                  <a:schemeClr val="accent6"/>
                </a:solidFill>
                <a:effectLst/>
                <a:uLnTx/>
                <a:uFillTx/>
                <a:ea typeface="+mn-ea"/>
                <a:cs typeface="+mn-cs"/>
              </a:rPr>
              <a:t>Ri</a:t>
            </a:r>
            <a:r>
              <a:rPr kumimoji="0" lang="it-IT" sz="2200" b="0" i="0" u="none" strike="noStrike" kern="1200" cap="none" spc="0" normalizeH="0" baseline="0" noProof="0" dirty="0" err="1">
                <a:ln>
                  <a:noFill/>
                </a:ln>
                <a:solidFill>
                  <a:schemeClr val="tx1"/>
                </a:solidFill>
                <a:effectLst/>
                <a:uLnTx/>
                <a:uFillTx/>
                <a:ea typeface="+mn-ea"/>
                <a:cs typeface="+mn-cs"/>
              </a:rPr>
              <a:t>Generazione</a:t>
            </a:r>
            <a:r>
              <a:rPr kumimoji="0" lang="it-IT" sz="2200" b="0" i="0" u="none" strike="noStrike" kern="1200" cap="none" spc="0" normalizeH="0" baseline="0" noProof="0" dirty="0">
                <a:ln>
                  <a:noFill/>
                </a:ln>
                <a:solidFill>
                  <a:schemeClr val="tx1"/>
                </a:solidFill>
                <a:effectLst/>
                <a:uLnTx/>
                <a:uFillTx/>
                <a:ea typeface="+mn-ea"/>
                <a:cs typeface="+mn-cs"/>
              </a:rPr>
              <a:t> delle opportunità</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sz="2000" dirty="0"/>
              <a:t>Propone di istituire nuovi percorsi scolastici nella Scuola secondaria di secondo grado che formino per le nuove professioni: bioagricoltura, agricoltura di precisione e rigenerativa, economia circolare, la finanza sostenibile, chimica verde, </a:t>
            </a:r>
            <a:r>
              <a:rPr lang="it-IT" sz="2000" dirty="0" err="1"/>
              <a:t>bioeconomia</a:t>
            </a:r>
            <a:r>
              <a:rPr lang="it-IT" sz="2000" dirty="0"/>
              <a:t>, progettazione a zero emissioni, mobilità sostenibile.</a:t>
            </a:r>
          </a:p>
        </p:txBody>
      </p:sp>
      <p:pic>
        <p:nvPicPr>
          <p:cNvPr id="16" name="Immagine 15">
            <a:extLst>
              <a:ext uri="{FF2B5EF4-FFF2-40B4-BE49-F238E27FC236}">
                <a16:creationId xmlns:a16="http://schemas.microsoft.com/office/drawing/2014/main" id="{0FD654B6-F292-42AF-A294-01F17A1CA154}"/>
              </a:ext>
            </a:extLst>
          </p:cNvPr>
          <p:cNvPicPr>
            <a:picLocks noChangeAspect="1"/>
          </p:cNvPicPr>
          <p:nvPr/>
        </p:nvPicPr>
        <p:blipFill>
          <a:blip r:embed="rId6"/>
          <a:stretch>
            <a:fillRect/>
          </a:stretch>
        </p:blipFill>
        <p:spPr>
          <a:xfrm>
            <a:off x="551872" y="4880862"/>
            <a:ext cx="1044000" cy="1044000"/>
          </a:xfrm>
          <a:prstGeom prst="rect">
            <a:avLst/>
          </a:prstGeom>
        </p:spPr>
      </p:pic>
      <p:pic>
        <p:nvPicPr>
          <p:cNvPr id="17" name="Immagine 16">
            <a:extLst>
              <a:ext uri="{FF2B5EF4-FFF2-40B4-BE49-F238E27FC236}">
                <a16:creationId xmlns:a16="http://schemas.microsoft.com/office/drawing/2014/main" id="{9794E50A-BDBE-44BA-8748-6A23076A3DD9}"/>
              </a:ext>
            </a:extLst>
          </p:cNvPr>
          <p:cNvPicPr>
            <a:picLocks noChangeAspect="1"/>
          </p:cNvPicPr>
          <p:nvPr/>
        </p:nvPicPr>
        <p:blipFill>
          <a:blip r:embed="rId2"/>
          <a:stretch>
            <a:fillRect/>
          </a:stretch>
        </p:blipFill>
        <p:spPr>
          <a:xfrm>
            <a:off x="1874992" y="4884017"/>
            <a:ext cx="1050566" cy="1044000"/>
          </a:xfrm>
          <a:prstGeom prst="rect">
            <a:avLst/>
          </a:prstGeom>
        </p:spPr>
      </p:pic>
    </p:spTree>
    <p:extLst>
      <p:ext uri="{BB962C8B-B14F-4D97-AF65-F5344CB8AC3E}">
        <p14:creationId xmlns:p14="http://schemas.microsoft.com/office/powerpoint/2010/main" val="9094823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85CDD11-FF34-4FC6-A140-E5C6121AC208}"/>
              </a:ext>
            </a:extLst>
          </p:cNvPr>
          <p:cNvSpPr>
            <a:spLocks noGrp="1"/>
          </p:cNvSpPr>
          <p:nvPr>
            <p:ph idx="1"/>
          </p:nvPr>
        </p:nvSpPr>
        <p:spPr>
          <a:xfrm>
            <a:off x="5026174" y="1107496"/>
            <a:ext cx="6408449" cy="4369663"/>
          </a:xfrm>
        </p:spPr>
        <p:txBody>
          <a:bodyPr>
            <a:normAutofit/>
          </a:bodyPr>
          <a:lstStyle/>
          <a:p>
            <a:pPr marL="0" indent="0" algn="just">
              <a:buNone/>
            </a:pPr>
            <a:r>
              <a:rPr lang="it-IT" sz="3000" b="1" dirty="0">
                <a:solidFill>
                  <a:schemeClr val="accent4">
                    <a:lumMod val="75000"/>
                  </a:schemeClr>
                </a:solidFill>
                <a:latin typeface="Comic Sans MS" panose="030F0702030302020204" pitchFamily="66" charset="0"/>
              </a:rPr>
              <a:t>Le classi terze seguiranno un percorso che abbraccerà sinergicamente le tre curvature del curricolo in modo da consentire una scelta consapevole in termini di orientamento, ma soprattutto, avviare la comunità scolastica verso questa </a:t>
            </a:r>
            <a:r>
              <a:rPr lang="it-IT" sz="3000" b="1" dirty="0" err="1">
                <a:solidFill>
                  <a:schemeClr val="accent6"/>
                </a:solidFill>
                <a:latin typeface="Comic Sans MS" panose="030F0702030302020204" pitchFamily="66" charset="0"/>
              </a:rPr>
              <a:t>Ri</a:t>
            </a:r>
            <a:r>
              <a:rPr lang="it-IT" sz="3000" b="1" dirty="0" err="1">
                <a:solidFill>
                  <a:schemeClr val="accent4">
                    <a:lumMod val="75000"/>
                  </a:schemeClr>
                </a:solidFill>
                <a:latin typeface="Comic Sans MS" panose="030F0702030302020204" pitchFamily="66" charset="0"/>
              </a:rPr>
              <a:t>Generazione</a:t>
            </a:r>
            <a:r>
              <a:rPr lang="it-IT" sz="3000" b="1" dirty="0">
                <a:solidFill>
                  <a:schemeClr val="accent4">
                    <a:lumMod val="75000"/>
                  </a:schemeClr>
                </a:solidFill>
                <a:latin typeface="Comic Sans MS" panose="030F0702030302020204" pitchFamily="66" charset="0"/>
              </a:rPr>
              <a:t> culturale e sociale.</a:t>
            </a:r>
          </a:p>
        </p:txBody>
      </p:sp>
      <p:sp>
        <p:nvSpPr>
          <p:cNvPr id="4" name="Segnaposto testo 3">
            <a:extLst>
              <a:ext uri="{FF2B5EF4-FFF2-40B4-BE49-F238E27FC236}">
                <a16:creationId xmlns:a16="http://schemas.microsoft.com/office/drawing/2014/main" id="{688C7614-67E5-42D2-ADC6-B184FA1DEF8F}"/>
              </a:ext>
            </a:extLst>
          </p:cNvPr>
          <p:cNvSpPr>
            <a:spLocks noGrp="1"/>
          </p:cNvSpPr>
          <p:nvPr>
            <p:ph type="body" sz="half" idx="2"/>
          </p:nvPr>
        </p:nvSpPr>
        <p:spPr>
          <a:xfrm>
            <a:off x="839788" y="995363"/>
            <a:ext cx="3932237" cy="4873625"/>
          </a:xfrm>
        </p:spPr>
        <p:txBody>
          <a:bodyPr>
            <a:normAutofit/>
          </a:bodyPr>
          <a:lstStyle/>
          <a:p>
            <a:r>
              <a:rPr lang="it-IT" sz="3200" b="1" dirty="0">
                <a:solidFill>
                  <a:schemeClr val="accent6"/>
                </a:solidFill>
                <a:latin typeface="Comic Sans MS" panose="030F0702030302020204" pitchFamily="66" charset="0"/>
              </a:rPr>
              <a:t>PERCORSI PER LE COMPETENZE TRASVERSALI A.S. 2021/2022</a:t>
            </a:r>
            <a:br>
              <a:rPr lang="it-IT" sz="3200" b="1" dirty="0">
                <a:solidFill>
                  <a:schemeClr val="accent6"/>
                </a:solidFill>
                <a:latin typeface="Comic Sans MS" panose="030F0702030302020204" pitchFamily="66" charset="0"/>
              </a:rPr>
            </a:br>
            <a:r>
              <a:rPr lang="it-IT" sz="3200" b="1" dirty="0">
                <a:solidFill>
                  <a:schemeClr val="accent6"/>
                </a:solidFill>
                <a:latin typeface="Comic Sans MS" panose="030F0702030302020204" pitchFamily="66" charset="0"/>
              </a:rPr>
              <a:t>CLASSI TERZE</a:t>
            </a:r>
          </a:p>
        </p:txBody>
      </p:sp>
      <p:pic>
        <p:nvPicPr>
          <p:cNvPr id="6" name="Immagine 5">
            <a:extLst>
              <a:ext uri="{FF2B5EF4-FFF2-40B4-BE49-F238E27FC236}">
                <a16:creationId xmlns:a16="http://schemas.microsoft.com/office/drawing/2014/main" id="{23A2EAFB-8720-4D72-A3B0-9CB9D69ACC2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9150" y="3523674"/>
            <a:ext cx="3932237" cy="2542846"/>
          </a:xfrm>
          <a:prstGeom prst="rect">
            <a:avLst/>
          </a:prstGeom>
        </p:spPr>
      </p:pic>
    </p:spTree>
    <p:extLst>
      <p:ext uri="{BB962C8B-B14F-4D97-AF65-F5344CB8AC3E}">
        <p14:creationId xmlns:p14="http://schemas.microsoft.com/office/powerpoint/2010/main" val="10291144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76DBF1E-B7B4-450E-B0D9-A2472243854C}"/>
              </a:ext>
            </a:extLst>
          </p:cNvPr>
          <p:cNvSpPr>
            <a:spLocks noGrp="1"/>
          </p:cNvSpPr>
          <p:nvPr>
            <p:ph idx="1"/>
          </p:nvPr>
        </p:nvSpPr>
        <p:spPr>
          <a:xfrm>
            <a:off x="5183188" y="968957"/>
            <a:ext cx="6389976" cy="4018680"/>
          </a:xfrm>
        </p:spPr>
        <p:txBody>
          <a:bodyPr/>
          <a:lstStyle/>
          <a:p>
            <a:pPr marL="0" indent="0" algn="just">
              <a:buNone/>
            </a:pPr>
            <a:r>
              <a:rPr lang="it-IT" b="1" dirty="0">
                <a:solidFill>
                  <a:schemeClr val="accent5">
                    <a:lumMod val="75000"/>
                  </a:schemeClr>
                </a:solidFill>
              </a:rPr>
              <a:t>Il Coordinatore di classe illustrerà le esperienze formative alla propria classe che sceglierà quella che maggiormente li coinvolge; inoltre avrà cura di indicare il docente tutor per i PCTO, fermo restando il coinvolgimento a supporto di tutto il Consiglio di Classe</a:t>
            </a:r>
            <a:r>
              <a:rPr lang="it-IT" b="1" dirty="0">
                <a:solidFill>
                  <a:schemeClr val="accent5">
                    <a:lumMod val="75000"/>
                  </a:schemeClr>
                </a:solidFill>
                <a:latin typeface="Comic Sans MS" panose="030F0702030302020204" pitchFamily="66" charset="0"/>
              </a:rPr>
              <a:t>.</a:t>
            </a:r>
          </a:p>
        </p:txBody>
      </p:sp>
      <p:pic>
        <p:nvPicPr>
          <p:cNvPr id="6" name="Immagine 5">
            <a:extLst>
              <a:ext uri="{FF2B5EF4-FFF2-40B4-BE49-F238E27FC236}">
                <a16:creationId xmlns:a16="http://schemas.microsoft.com/office/drawing/2014/main" id="{739277F3-A139-482C-BDCF-8CC145EB22D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3005" y="903431"/>
            <a:ext cx="3789362" cy="3581400"/>
          </a:xfrm>
          <a:prstGeom prst="rect">
            <a:avLst/>
          </a:prstGeom>
        </p:spPr>
      </p:pic>
      <p:pic>
        <p:nvPicPr>
          <p:cNvPr id="7" name="Immagine 6">
            <a:extLst>
              <a:ext uri="{FF2B5EF4-FFF2-40B4-BE49-F238E27FC236}">
                <a16:creationId xmlns:a16="http://schemas.microsoft.com/office/drawing/2014/main" id="{23A2EAFB-8720-4D72-A3B0-9CB9D69ACC2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368060" y="4569817"/>
            <a:ext cx="2714413" cy="1755320"/>
          </a:xfrm>
          <a:prstGeom prst="rect">
            <a:avLst/>
          </a:prstGeom>
        </p:spPr>
      </p:pic>
    </p:spTree>
    <p:extLst>
      <p:ext uri="{BB962C8B-B14F-4D97-AF65-F5344CB8AC3E}">
        <p14:creationId xmlns:p14="http://schemas.microsoft.com/office/powerpoint/2010/main" val="597548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1563E8F-A84C-4A98-AEC9-187264097A7D}"/>
              </a:ext>
            </a:extLst>
          </p:cNvPr>
          <p:cNvSpPr>
            <a:spLocks noGrp="1"/>
          </p:cNvSpPr>
          <p:nvPr>
            <p:ph idx="1"/>
          </p:nvPr>
        </p:nvSpPr>
        <p:spPr>
          <a:xfrm>
            <a:off x="4433153" y="802671"/>
            <a:ext cx="7389392" cy="4175724"/>
          </a:xfrm>
        </p:spPr>
        <p:txBody>
          <a:bodyPr>
            <a:normAutofit/>
          </a:bodyPr>
          <a:lstStyle/>
          <a:p>
            <a:pPr marL="0" indent="0" algn="just">
              <a:buNone/>
            </a:pPr>
            <a:r>
              <a:rPr lang="it-IT" b="1" dirty="0">
                <a:solidFill>
                  <a:schemeClr val="accent6"/>
                </a:solidFill>
                <a:latin typeface="Comic Sans MS" panose="030F0702030302020204" pitchFamily="66" charset="0"/>
              </a:rPr>
              <a:t>CLASSI TERZE – PCTO</a:t>
            </a:r>
          </a:p>
          <a:p>
            <a:pPr marL="0" indent="0" algn="just">
              <a:buNone/>
              <a:tabLst>
                <a:tab pos="360363" algn="l"/>
              </a:tabLst>
            </a:pPr>
            <a:r>
              <a:rPr lang="it-IT" sz="3000" dirty="0"/>
              <a:t>1. La gestione dei rifiuti e l’economia circolare per un futuro sostenibile</a:t>
            </a:r>
          </a:p>
          <a:p>
            <a:pPr marL="0" indent="0" algn="just">
              <a:buNone/>
            </a:pPr>
            <a:r>
              <a:rPr lang="it-IT" sz="3000" dirty="0"/>
              <a:t> 2. Digitalizzazione e sicurezza informatica</a:t>
            </a:r>
          </a:p>
          <a:p>
            <a:pPr marL="0" indent="0" algn="just">
              <a:buNone/>
            </a:pPr>
            <a:r>
              <a:rPr lang="it-IT" sz="3000" dirty="0"/>
              <a:t> 3. Efficienza energetica e riqualificazione degli edifici</a:t>
            </a:r>
          </a:p>
          <a:p>
            <a:pPr marL="0" indent="0" algn="just">
              <a:buNone/>
            </a:pPr>
            <a:r>
              <a:rPr lang="it-IT" sz="3000" dirty="0"/>
              <a:t>4. Energie rinnovabili e mobilità sostenibile</a:t>
            </a:r>
          </a:p>
          <a:p>
            <a:pPr marL="0" indent="0" algn="just">
              <a:buNone/>
            </a:pPr>
            <a:r>
              <a:rPr lang="it-IT" sz="3000" dirty="0"/>
              <a:t>5. Connessioni Made in </a:t>
            </a:r>
            <a:r>
              <a:rPr lang="it-IT" sz="3000" dirty="0" err="1"/>
              <a:t>Italy</a:t>
            </a:r>
            <a:endParaRPr lang="it-IT" sz="3000" dirty="0"/>
          </a:p>
          <a:p>
            <a:pPr marL="0" indent="0" algn="just">
              <a:buNone/>
            </a:pPr>
            <a:endParaRPr lang="it-IT" dirty="0"/>
          </a:p>
        </p:txBody>
      </p:sp>
      <p:pic>
        <p:nvPicPr>
          <p:cNvPr id="5" name="Immagine 4">
            <a:extLst>
              <a:ext uri="{FF2B5EF4-FFF2-40B4-BE49-F238E27FC236}">
                <a16:creationId xmlns:a16="http://schemas.microsoft.com/office/drawing/2014/main" id="{F7249592-B587-4C57-B0CC-F8C859C9D61B}"/>
              </a:ext>
            </a:extLst>
          </p:cNvPr>
          <p:cNvPicPr>
            <a:picLocks noChangeAspect="1"/>
          </p:cNvPicPr>
          <p:nvPr/>
        </p:nvPicPr>
        <p:blipFill>
          <a:blip r:embed="rId2"/>
          <a:stretch>
            <a:fillRect/>
          </a:stretch>
        </p:blipFill>
        <p:spPr>
          <a:xfrm>
            <a:off x="327310" y="894905"/>
            <a:ext cx="3819525" cy="3811588"/>
          </a:xfrm>
          <a:prstGeom prst="rect">
            <a:avLst/>
          </a:prstGeom>
        </p:spPr>
      </p:pic>
    </p:spTree>
    <p:extLst>
      <p:ext uri="{BB962C8B-B14F-4D97-AF65-F5344CB8AC3E}">
        <p14:creationId xmlns:p14="http://schemas.microsoft.com/office/powerpoint/2010/main" val="3180288846"/>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B90C99-4861-4094-A6BC-9D8C8BCD8D78}"/>
              </a:ext>
            </a:extLst>
          </p:cNvPr>
          <p:cNvSpPr>
            <a:spLocks noGrp="1"/>
          </p:cNvSpPr>
          <p:nvPr>
            <p:ph type="title"/>
          </p:nvPr>
        </p:nvSpPr>
        <p:spPr>
          <a:xfrm>
            <a:off x="802842" y="775854"/>
            <a:ext cx="3932237" cy="635000"/>
          </a:xfrm>
        </p:spPr>
        <p:txBody>
          <a:bodyPr>
            <a:normAutofit/>
          </a:bodyPr>
          <a:lstStyle/>
          <a:p>
            <a:pPr algn="ctr"/>
            <a:r>
              <a:rPr lang="it-IT" b="1" dirty="0">
                <a:solidFill>
                  <a:schemeClr val="accent6">
                    <a:lumMod val="75000"/>
                  </a:schemeClr>
                </a:solidFill>
                <a:latin typeface="Comic Sans MS" panose="030F0702030302020204" pitchFamily="66" charset="0"/>
                <a:ea typeface="+mn-ea"/>
                <a:cs typeface="+mn-cs"/>
              </a:rPr>
              <a:t>CLASSI TERZE</a:t>
            </a:r>
          </a:p>
        </p:txBody>
      </p:sp>
      <p:sp>
        <p:nvSpPr>
          <p:cNvPr id="3" name="Segnaposto contenuto 2">
            <a:extLst>
              <a:ext uri="{FF2B5EF4-FFF2-40B4-BE49-F238E27FC236}">
                <a16:creationId xmlns:a16="http://schemas.microsoft.com/office/drawing/2014/main" id="{72DD5A40-3D58-487A-AD7D-EF104D63B537}"/>
              </a:ext>
            </a:extLst>
          </p:cNvPr>
          <p:cNvSpPr>
            <a:spLocks noGrp="1"/>
          </p:cNvSpPr>
          <p:nvPr>
            <p:ph idx="1"/>
          </p:nvPr>
        </p:nvSpPr>
        <p:spPr>
          <a:xfrm>
            <a:off x="5183188" y="987425"/>
            <a:ext cx="6172200" cy="4554393"/>
          </a:xfrm>
        </p:spPr>
        <p:txBody>
          <a:bodyPr>
            <a:normAutofit fontScale="62500" lnSpcReduction="20000"/>
          </a:bodyPr>
          <a:lstStyle/>
          <a:p>
            <a:pPr marL="0" indent="0" algn="just">
              <a:buNone/>
            </a:pPr>
            <a:r>
              <a:rPr lang="it-IT" dirty="0"/>
              <a:t>ESPERIENZA FORMATIVA n. 1 - ORE: 45</a:t>
            </a:r>
          </a:p>
          <a:p>
            <a:pPr marL="0" indent="0" algn="just">
              <a:buNone/>
            </a:pPr>
            <a:r>
              <a:rPr lang="it-IT" sz="3700" dirty="0">
                <a:solidFill>
                  <a:schemeClr val="accent6"/>
                </a:solidFill>
              </a:rPr>
              <a:t>La gestione dei rifiuti e l’economia circolare per un futuro sostenibile</a:t>
            </a:r>
          </a:p>
          <a:p>
            <a:pPr marL="0" indent="0" algn="just">
              <a:buNone/>
            </a:pPr>
            <a:r>
              <a:rPr lang="it-IT" sz="4000" dirty="0"/>
              <a:t>Analisi del processo di gestione dei rifiuti attraverso tre approcci diversi: giuridico-economico, tecnico e scientifico. Saranno messe in evidenze le criticità, nonché la necessità di adottare soluzioni in grado di contemperare le esigenze di crescita economica, che determina una aumentata produzione dei rifiuti, con quella di conservazione e miglioramento dello stato di qualità dell’ambiente naturale attraverso un approccio circolare dell’economia. </a:t>
            </a:r>
          </a:p>
        </p:txBody>
      </p:sp>
      <p:pic>
        <p:nvPicPr>
          <p:cNvPr id="6" name="Immagine 5">
            <a:extLst>
              <a:ext uri="{FF2B5EF4-FFF2-40B4-BE49-F238E27FC236}">
                <a16:creationId xmlns:a16="http://schemas.microsoft.com/office/drawing/2014/main" id="{3361F832-AAE3-492C-BFEA-8F253F6B730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95362" y="1662641"/>
            <a:ext cx="3400425" cy="3400425"/>
          </a:xfrm>
          <a:prstGeom prst="rect">
            <a:avLst/>
          </a:prstGeom>
        </p:spPr>
      </p:pic>
    </p:spTree>
    <p:extLst>
      <p:ext uri="{BB962C8B-B14F-4D97-AF65-F5344CB8AC3E}">
        <p14:creationId xmlns:p14="http://schemas.microsoft.com/office/powerpoint/2010/main" val="1509421381"/>
      </p:ext>
    </p:extLst>
  </p:cSld>
  <p:clrMapOvr>
    <a:masterClrMapping/>
  </p:clrMapOvr>
  <p:transition spd="slow">
    <p:push dir="u"/>
  </p:transition>
</p:sld>
</file>

<file path=ppt/theme/theme1.xml><?xml version="1.0" encoding="utf-8"?>
<a:theme xmlns:a="http://schemas.openxmlformats.org/drawingml/2006/main" name="Office Them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1014</TotalTime>
  <Words>3569</Words>
  <Application>Microsoft Office PowerPoint</Application>
  <PresentationFormat>Widescreen</PresentationFormat>
  <Paragraphs>309</Paragraphs>
  <Slides>49</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49</vt:i4>
      </vt:variant>
    </vt:vector>
  </HeadingPairs>
  <TitlesOfParts>
    <vt:vector size="54" baseType="lpstr">
      <vt:lpstr>Arial</vt:lpstr>
      <vt:lpstr>Calibri</vt:lpstr>
      <vt:lpstr>Calibri Light</vt:lpstr>
      <vt:lpstr>Comic Sans MS</vt:lpstr>
      <vt:lpstr>Office Theme</vt:lpstr>
      <vt:lpstr>Presentazione standard di PowerPoint</vt:lpstr>
      <vt:lpstr>OBIETTIVI ECONOMICI - La Bioeconomia - Il sistema dell’economia circolare - Cambiamenti climatici e danni economici - L’impresa del futuro: zero emissioni, circolare e rigenerativa</vt:lpstr>
      <vt:lpstr>Presentazione standard di PowerPoint</vt:lpstr>
      <vt:lpstr>Presentazione standard di PowerPoint</vt:lpstr>
      <vt:lpstr>      </vt:lpstr>
      <vt:lpstr>Presentazione standard di PowerPoint</vt:lpstr>
      <vt:lpstr>Presentazione standard di PowerPoint</vt:lpstr>
      <vt:lpstr>Presentazione standard di PowerPoint</vt:lpstr>
      <vt:lpstr>CLASSI TERZE</vt:lpstr>
      <vt:lpstr>CLASSI TERZE</vt:lpstr>
      <vt:lpstr>CLASSI TERZE</vt:lpstr>
      <vt:lpstr>CLASSI TERZE</vt:lpstr>
      <vt:lpstr>CLASSI TERZE</vt:lpstr>
      <vt:lpstr>Presentazione standard di PowerPoint</vt:lpstr>
      <vt:lpstr>CLASSI TERZE </vt:lpstr>
      <vt:lpstr>CLASSI TERZE </vt:lpstr>
      <vt:lpstr>  CLASSI TERZE</vt:lpstr>
      <vt:lpstr>CLASSI TERZE</vt:lpstr>
      <vt:lpstr>PCTO A.S. 2021/2022 CLASSI TERZE SEDE DI PARETE </vt:lpstr>
      <vt:lpstr>PCTO A.S. 2021/2022 - CLASSI QUARTE</vt:lpstr>
      <vt:lpstr>Presentazione standard di PowerPoint</vt:lpstr>
      <vt:lpstr>CLASSI QUARTE</vt:lpstr>
      <vt:lpstr>CLASSI QUARTE</vt:lpstr>
      <vt:lpstr>CLASSI QUARTE</vt:lpstr>
      <vt:lpstr>CLASSI QUARTE</vt:lpstr>
      <vt:lpstr>CLASSI QUARTE</vt:lpstr>
      <vt:lpstr>Presentazione standard di PowerPoint</vt:lpstr>
      <vt:lpstr>CLASSI QUARTE</vt:lpstr>
      <vt:lpstr>CLASSI QUARTE</vt:lpstr>
      <vt:lpstr>CLASSI QUARTE</vt:lpstr>
      <vt:lpstr>CLASSI QUARTE</vt:lpstr>
      <vt:lpstr>Presentazione standard di PowerPoint</vt:lpstr>
      <vt:lpstr>CLASSI QUARTE</vt:lpstr>
      <vt:lpstr>CLASSI QUARTE</vt:lpstr>
      <vt:lpstr>CLASSI QUARTE</vt:lpstr>
      <vt:lpstr>CLASSI QUARTE</vt:lpstr>
      <vt:lpstr>CLASSI QUARTE</vt:lpstr>
      <vt:lpstr>CLASSI QUARTE</vt:lpstr>
      <vt:lpstr>Presentazione standard di PowerPoint</vt:lpstr>
      <vt:lpstr>CLASSI QUARTE</vt:lpstr>
      <vt:lpstr>CLASSI QUARTE</vt:lpstr>
      <vt:lpstr>CLASSI QUARTE</vt:lpstr>
      <vt:lpstr>CLASSI QUARTE</vt:lpstr>
      <vt:lpstr>CLASSI QUARTE</vt:lpstr>
      <vt:lpstr>CLASSI QUARTE</vt:lpstr>
      <vt:lpstr>Presentazione standard di PowerPoint</vt:lpstr>
      <vt:lpstr>CLASSI QUARTE</vt:lpstr>
      <vt:lpstr>CLASSI QUARTE</vt:lpstr>
      <vt:lpstr>CLASSI QUARTE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Annagrazia Rambone</dc:creator>
  <cp:lastModifiedBy>Lucio Siano</cp:lastModifiedBy>
  <cp:revision>61</cp:revision>
  <dcterms:created xsi:type="dcterms:W3CDTF">2021-10-19T16:38:23Z</dcterms:created>
  <dcterms:modified xsi:type="dcterms:W3CDTF">2022-01-03T17:07:46Z</dcterms:modified>
</cp:coreProperties>
</file>