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CBCF"/>
    <a:srgbClr val="46B9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629" autoAdjust="0"/>
  </p:normalViewPr>
  <p:slideViewPr>
    <p:cSldViewPr snapToGrid="0">
      <p:cViewPr varScale="1">
        <p:scale>
          <a:sx n="103" d="100"/>
          <a:sy n="103"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FFF133-1AB2-4453-ACE8-C8E6572A4DA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592351B-B42F-46D9-88EF-2A556A086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1014EA7-BA95-4816-B91F-A61DE14CE98C}"/>
              </a:ext>
            </a:extLst>
          </p:cNvPr>
          <p:cNvSpPr>
            <a:spLocks noGrp="1"/>
          </p:cNvSpPr>
          <p:nvPr>
            <p:ph type="dt" sz="half" idx="10"/>
          </p:nvPr>
        </p:nvSpPr>
        <p:spPr/>
        <p:txBody>
          <a:bodyPr/>
          <a:lstStyle/>
          <a:p>
            <a:fld id="{482E3C5E-C3DF-44C5-BB6C-4E86DE026D25}" type="datetimeFigureOut">
              <a:rPr lang="it-IT" smtClean="0"/>
              <a:pPr/>
              <a:t>03/01/2022</a:t>
            </a:fld>
            <a:endParaRPr lang="it-IT"/>
          </a:p>
        </p:txBody>
      </p:sp>
      <p:sp>
        <p:nvSpPr>
          <p:cNvPr id="5" name="Segnaposto piè di pagina 4">
            <a:extLst>
              <a:ext uri="{FF2B5EF4-FFF2-40B4-BE49-F238E27FC236}">
                <a16:creationId xmlns:a16="http://schemas.microsoft.com/office/drawing/2014/main" id="{B63C78D0-86A2-47E6-AC25-F097D4ED9A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3FD277-27F9-4FB0-8BAE-EA2EE8FC0F1D}"/>
              </a:ext>
            </a:extLst>
          </p:cNvPr>
          <p:cNvSpPr>
            <a:spLocks noGrp="1"/>
          </p:cNvSpPr>
          <p:nvPr>
            <p:ph type="sldNum" sz="quarter" idx="12"/>
          </p:nvPr>
        </p:nvSpPr>
        <p:spPr/>
        <p:txBody>
          <a:bodyPr/>
          <a:lstStyle/>
          <a:p>
            <a:fld id="{21D43E6C-0435-4314-AE6F-9C659E1E89D9}" type="slidenum">
              <a:rPr lang="it-IT" smtClean="0"/>
              <a:pPr/>
              <a:t>‹N›</a:t>
            </a:fld>
            <a:endParaRPr lang="it-IT"/>
          </a:p>
        </p:txBody>
      </p:sp>
    </p:spTree>
    <p:extLst>
      <p:ext uri="{BB962C8B-B14F-4D97-AF65-F5344CB8AC3E}">
        <p14:creationId xmlns:p14="http://schemas.microsoft.com/office/powerpoint/2010/main" val="427298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6111B3-A7DB-4597-98D9-174FB615CAC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ABA9EA6-52C9-4619-B2A0-7D34AE107FF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66D097-085E-4257-B91A-AF56E8B6ECD9}"/>
              </a:ext>
            </a:extLst>
          </p:cNvPr>
          <p:cNvSpPr>
            <a:spLocks noGrp="1"/>
          </p:cNvSpPr>
          <p:nvPr>
            <p:ph type="dt" sz="half" idx="10"/>
          </p:nvPr>
        </p:nvSpPr>
        <p:spPr/>
        <p:txBody>
          <a:bodyPr/>
          <a:lstStyle/>
          <a:p>
            <a:fld id="{482E3C5E-C3DF-44C5-BB6C-4E86DE026D25}" type="datetimeFigureOut">
              <a:rPr lang="it-IT" smtClean="0"/>
              <a:pPr/>
              <a:t>03/01/2022</a:t>
            </a:fld>
            <a:endParaRPr lang="it-IT"/>
          </a:p>
        </p:txBody>
      </p:sp>
      <p:sp>
        <p:nvSpPr>
          <p:cNvPr id="5" name="Segnaposto piè di pagina 4">
            <a:extLst>
              <a:ext uri="{FF2B5EF4-FFF2-40B4-BE49-F238E27FC236}">
                <a16:creationId xmlns:a16="http://schemas.microsoft.com/office/drawing/2014/main" id="{FBAF9539-7830-4A47-933F-66C90D0DF93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6E874AC-F36C-4A96-8B1D-A0595720590A}"/>
              </a:ext>
            </a:extLst>
          </p:cNvPr>
          <p:cNvSpPr>
            <a:spLocks noGrp="1"/>
          </p:cNvSpPr>
          <p:nvPr>
            <p:ph type="sldNum" sz="quarter" idx="12"/>
          </p:nvPr>
        </p:nvSpPr>
        <p:spPr/>
        <p:txBody>
          <a:bodyPr/>
          <a:lstStyle/>
          <a:p>
            <a:fld id="{21D43E6C-0435-4314-AE6F-9C659E1E89D9}" type="slidenum">
              <a:rPr lang="it-IT" smtClean="0"/>
              <a:pPr/>
              <a:t>‹N›</a:t>
            </a:fld>
            <a:endParaRPr lang="it-IT"/>
          </a:p>
        </p:txBody>
      </p:sp>
    </p:spTree>
    <p:extLst>
      <p:ext uri="{BB962C8B-B14F-4D97-AF65-F5344CB8AC3E}">
        <p14:creationId xmlns:p14="http://schemas.microsoft.com/office/powerpoint/2010/main" val="387125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4D84D78-5A4C-4F54-B2BA-F7FFC77E6E2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EB6FE0D-A86B-48FC-80B0-DC08E08A83A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7269F90-B64D-4EC6-B3FD-47955CC3F931}"/>
              </a:ext>
            </a:extLst>
          </p:cNvPr>
          <p:cNvSpPr>
            <a:spLocks noGrp="1"/>
          </p:cNvSpPr>
          <p:nvPr>
            <p:ph type="dt" sz="half" idx="10"/>
          </p:nvPr>
        </p:nvSpPr>
        <p:spPr/>
        <p:txBody>
          <a:bodyPr/>
          <a:lstStyle/>
          <a:p>
            <a:fld id="{482E3C5E-C3DF-44C5-BB6C-4E86DE026D25}" type="datetimeFigureOut">
              <a:rPr lang="it-IT" smtClean="0"/>
              <a:pPr/>
              <a:t>03/01/2022</a:t>
            </a:fld>
            <a:endParaRPr lang="it-IT"/>
          </a:p>
        </p:txBody>
      </p:sp>
      <p:sp>
        <p:nvSpPr>
          <p:cNvPr id="5" name="Segnaposto piè di pagina 4">
            <a:extLst>
              <a:ext uri="{FF2B5EF4-FFF2-40B4-BE49-F238E27FC236}">
                <a16:creationId xmlns:a16="http://schemas.microsoft.com/office/drawing/2014/main" id="{64364F3F-A849-4B23-8BAF-27BE511E11B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2BF442-F034-4D74-9112-A150050932F2}"/>
              </a:ext>
            </a:extLst>
          </p:cNvPr>
          <p:cNvSpPr>
            <a:spLocks noGrp="1"/>
          </p:cNvSpPr>
          <p:nvPr>
            <p:ph type="sldNum" sz="quarter" idx="12"/>
          </p:nvPr>
        </p:nvSpPr>
        <p:spPr/>
        <p:txBody>
          <a:bodyPr/>
          <a:lstStyle/>
          <a:p>
            <a:fld id="{21D43E6C-0435-4314-AE6F-9C659E1E89D9}" type="slidenum">
              <a:rPr lang="it-IT" smtClean="0"/>
              <a:pPr/>
              <a:t>‹N›</a:t>
            </a:fld>
            <a:endParaRPr lang="it-IT"/>
          </a:p>
        </p:txBody>
      </p:sp>
    </p:spTree>
    <p:extLst>
      <p:ext uri="{BB962C8B-B14F-4D97-AF65-F5344CB8AC3E}">
        <p14:creationId xmlns:p14="http://schemas.microsoft.com/office/powerpoint/2010/main" val="47846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28C7BC-C10C-4AF2-9910-375F359582B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A0E6647-2896-48B2-BEF4-A6B39140FF9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5B8FD1-7255-43E1-9D4E-98F4F8EAAA02}"/>
              </a:ext>
            </a:extLst>
          </p:cNvPr>
          <p:cNvSpPr>
            <a:spLocks noGrp="1"/>
          </p:cNvSpPr>
          <p:nvPr>
            <p:ph type="dt" sz="half" idx="10"/>
          </p:nvPr>
        </p:nvSpPr>
        <p:spPr/>
        <p:txBody>
          <a:bodyPr/>
          <a:lstStyle/>
          <a:p>
            <a:fld id="{482E3C5E-C3DF-44C5-BB6C-4E86DE026D25}" type="datetimeFigureOut">
              <a:rPr lang="it-IT" smtClean="0"/>
              <a:pPr/>
              <a:t>03/01/2022</a:t>
            </a:fld>
            <a:endParaRPr lang="it-IT"/>
          </a:p>
        </p:txBody>
      </p:sp>
      <p:sp>
        <p:nvSpPr>
          <p:cNvPr id="5" name="Segnaposto piè di pagina 4">
            <a:extLst>
              <a:ext uri="{FF2B5EF4-FFF2-40B4-BE49-F238E27FC236}">
                <a16:creationId xmlns:a16="http://schemas.microsoft.com/office/drawing/2014/main" id="{071F82AF-54A9-44ED-9D92-7B150FAD52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276107-1C12-4CE6-A712-563DE1FE0CC1}"/>
              </a:ext>
            </a:extLst>
          </p:cNvPr>
          <p:cNvSpPr>
            <a:spLocks noGrp="1"/>
          </p:cNvSpPr>
          <p:nvPr>
            <p:ph type="sldNum" sz="quarter" idx="12"/>
          </p:nvPr>
        </p:nvSpPr>
        <p:spPr/>
        <p:txBody>
          <a:bodyPr/>
          <a:lstStyle/>
          <a:p>
            <a:fld id="{21D43E6C-0435-4314-AE6F-9C659E1E89D9}" type="slidenum">
              <a:rPr lang="it-IT" smtClean="0"/>
              <a:pPr/>
              <a:t>‹N›</a:t>
            </a:fld>
            <a:endParaRPr lang="it-IT"/>
          </a:p>
        </p:txBody>
      </p:sp>
    </p:spTree>
    <p:extLst>
      <p:ext uri="{BB962C8B-B14F-4D97-AF65-F5344CB8AC3E}">
        <p14:creationId xmlns:p14="http://schemas.microsoft.com/office/powerpoint/2010/main" val="342291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0EB06D-F2F3-460B-98BB-24E3AE86A79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040656C-34B2-4DF6-94DA-A5B89B9CBD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6349637-3504-4CCE-B3A9-AC2D8DA00719}"/>
              </a:ext>
            </a:extLst>
          </p:cNvPr>
          <p:cNvSpPr>
            <a:spLocks noGrp="1"/>
          </p:cNvSpPr>
          <p:nvPr>
            <p:ph type="dt" sz="half" idx="10"/>
          </p:nvPr>
        </p:nvSpPr>
        <p:spPr/>
        <p:txBody>
          <a:bodyPr/>
          <a:lstStyle/>
          <a:p>
            <a:fld id="{482E3C5E-C3DF-44C5-BB6C-4E86DE026D25}" type="datetimeFigureOut">
              <a:rPr lang="it-IT" smtClean="0"/>
              <a:pPr/>
              <a:t>03/01/2022</a:t>
            </a:fld>
            <a:endParaRPr lang="it-IT"/>
          </a:p>
        </p:txBody>
      </p:sp>
      <p:sp>
        <p:nvSpPr>
          <p:cNvPr id="5" name="Segnaposto piè di pagina 4">
            <a:extLst>
              <a:ext uri="{FF2B5EF4-FFF2-40B4-BE49-F238E27FC236}">
                <a16:creationId xmlns:a16="http://schemas.microsoft.com/office/drawing/2014/main" id="{299629BC-4FC0-48C7-94D5-A0013353F3B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B2ABE45-8EA4-48CB-97A5-1103D019C679}"/>
              </a:ext>
            </a:extLst>
          </p:cNvPr>
          <p:cNvSpPr>
            <a:spLocks noGrp="1"/>
          </p:cNvSpPr>
          <p:nvPr>
            <p:ph type="sldNum" sz="quarter" idx="12"/>
          </p:nvPr>
        </p:nvSpPr>
        <p:spPr/>
        <p:txBody>
          <a:bodyPr/>
          <a:lstStyle/>
          <a:p>
            <a:fld id="{21D43E6C-0435-4314-AE6F-9C659E1E89D9}" type="slidenum">
              <a:rPr lang="it-IT" smtClean="0"/>
              <a:pPr/>
              <a:t>‹N›</a:t>
            </a:fld>
            <a:endParaRPr lang="it-IT"/>
          </a:p>
        </p:txBody>
      </p:sp>
    </p:spTree>
    <p:extLst>
      <p:ext uri="{BB962C8B-B14F-4D97-AF65-F5344CB8AC3E}">
        <p14:creationId xmlns:p14="http://schemas.microsoft.com/office/powerpoint/2010/main" val="418997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70C8D4-0D90-408E-8CD9-B12921B81B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9ABF480-0A49-4151-AB7F-C634E1E70B5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36372CB-D477-4EC2-9215-6D1FBD49C9A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FD58B82-F7BC-48E2-9FE4-B8191C205C26}"/>
              </a:ext>
            </a:extLst>
          </p:cNvPr>
          <p:cNvSpPr>
            <a:spLocks noGrp="1"/>
          </p:cNvSpPr>
          <p:nvPr>
            <p:ph type="dt" sz="half" idx="10"/>
          </p:nvPr>
        </p:nvSpPr>
        <p:spPr/>
        <p:txBody>
          <a:bodyPr/>
          <a:lstStyle/>
          <a:p>
            <a:fld id="{482E3C5E-C3DF-44C5-BB6C-4E86DE026D25}" type="datetimeFigureOut">
              <a:rPr lang="it-IT" smtClean="0"/>
              <a:pPr/>
              <a:t>03/01/2022</a:t>
            </a:fld>
            <a:endParaRPr lang="it-IT"/>
          </a:p>
        </p:txBody>
      </p:sp>
      <p:sp>
        <p:nvSpPr>
          <p:cNvPr id="6" name="Segnaposto piè di pagina 5">
            <a:extLst>
              <a:ext uri="{FF2B5EF4-FFF2-40B4-BE49-F238E27FC236}">
                <a16:creationId xmlns:a16="http://schemas.microsoft.com/office/drawing/2014/main" id="{EFB066A2-2EAE-4F88-8DC1-0C905536F3F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C979CC4-814D-428B-A617-EB07436F2E62}"/>
              </a:ext>
            </a:extLst>
          </p:cNvPr>
          <p:cNvSpPr>
            <a:spLocks noGrp="1"/>
          </p:cNvSpPr>
          <p:nvPr>
            <p:ph type="sldNum" sz="quarter" idx="12"/>
          </p:nvPr>
        </p:nvSpPr>
        <p:spPr/>
        <p:txBody>
          <a:bodyPr/>
          <a:lstStyle/>
          <a:p>
            <a:fld id="{21D43E6C-0435-4314-AE6F-9C659E1E89D9}" type="slidenum">
              <a:rPr lang="it-IT" smtClean="0"/>
              <a:pPr/>
              <a:t>‹N›</a:t>
            </a:fld>
            <a:endParaRPr lang="it-IT"/>
          </a:p>
        </p:txBody>
      </p:sp>
    </p:spTree>
    <p:extLst>
      <p:ext uri="{BB962C8B-B14F-4D97-AF65-F5344CB8AC3E}">
        <p14:creationId xmlns:p14="http://schemas.microsoft.com/office/powerpoint/2010/main" val="124124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E7AD7D-A306-4D00-A6F0-01A547AB2DA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985402F-6D69-48C5-A7B9-1693941BAA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8C9B6F9-A871-46E8-9B93-2AF3FEF74E4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E1F4D79-53D4-4CD8-9316-59F27D0EED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2AA24F9-6648-4342-8D33-47CE82FE66B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6A9B898-D3D6-4F86-BA51-19A38136849D}"/>
              </a:ext>
            </a:extLst>
          </p:cNvPr>
          <p:cNvSpPr>
            <a:spLocks noGrp="1"/>
          </p:cNvSpPr>
          <p:nvPr>
            <p:ph type="dt" sz="half" idx="10"/>
          </p:nvPr>
        </p:nvSpPr>
        <p:spPr/>
        <p:txBody>
          <a:bodyPr/>
          <a:lstStyle/>
          <a:p>
            <a:fld id="{482E3C5E-C3DF-44C5-BB6C-4E86DE026D25}" type="datetimeFigureOut">
              <a:rPr lang="it-IT" smtClean="0"/>
              <a:pPr/>
              <a:t>03/01/2022</a:t>
            </a:fld>
            <a:endParaRPr lang="it-IT"/>
          </a:p>
        </p:txBody>
      </p:sp>
      <p:sp>
        <p:nvSpPr>
          <p:cNvPr id="8" name="Segnaposto piè di pagina 7">
            <a:extLst>
              <a:ext uri="{FF2B5EF4-FFF2-40B4-BE49-F238E27FC236}">
                <a16:creationId xmlns:a16="http://schemas.microsoft.com/office/drawing/2014/main" id="{86F34101-09AC-4638-A75C-5C161878F16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6912B7C-A7BD-4890-A70E-1293AC8B9D19}"/>
              </a:ext>
            </a:extLst>
          </p:cNvPr>
          <p:cNvSpPr>
            <a:spLocks noGrp="1"/>
          </p:cNvSpPr>
          <p:nvPr>
            <p:ph type="sldNum" sz="quarter" idx="12"/>
          </p:nvPr>
        </p:nvSpPr>
        <p:spPr/>
        <p:txBody>
          <a:bodyPr/>
          <a:lstStyle/>
          <a:p>
            <a:fld id="{21D43E6C-0435-4314-AE6F-9C659E1E89D9}" type="slidenum">
              <a:rPr lang="it-IT" smtClean="0"/>
              <a:pPr/>
              <a:t>‹N›</a:t>
            </a:fld>
            <a:endParaRPr lang="it-IT"/>
          </a:p>
        </p:txBody>
      </p:sp>
    </p:spTree>
    <p:extLst>
      <p:ext uri="{BB962C8B-B14F-4D97-AF65-F5344CB8AC3E}">
        <p14:creationId xmlns:p14="http://schemas.microsoft.com/office/powerpoint/2010/main" val="3167890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10AC5D-6EE4-4D68-8C2B-FF4057841AC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BB41178-4688-4621-A6F1-95828D7B9AE7}"/>
              </a:ext>
            </a:extLst>
          </p:cNvPr>
          <p:cNvSpPr>
            <a:spLocks noGrp="1"/>
          </p:cNvSpPr>
          <p:nvPr>
            <p:ph type="dt" sz="half" idx="10"/>
          </p:nvPr>
        </p:nvSpPr>
        <p:spPr/>
        <p:txBody>
          <a:bodyPr/>
          <a:lstStyle/>
          <a:p>
            <a:fld id="{482E3C5E-C3DF-44C5-BB6C-4E86DE026D25}" type="datetimeFigureOut">
              <a:rPr lang="it-IT" smtClean="0"/>
              <a:pPr/>
              <a:t>03/01/2022</a:t>
            </a:fld>
            <a:endParaRPr lang="it-IT"/>
          </a:p>
        </p:txBody>
      </p:sp>
      <p:sp>
        <p:nvSpPr>
          <p:cNvPr id="4" name="Segnaposto piè di pagina 3">
            <a:extLst>
              <a:ext uri="{FF2B5EF4-FFF2-40B4-BE49-F238E27FC236}">
                <a16:creationId xmlns:a16="http://schemas.microsoft.com/office/drawing/2014/main" id="{BA3891C1-F1EA-48BA-A236-EB65E72B8CC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F548429-98DE-4265-A0D8-9F845F661A1B}"/>
              </a:ext>
            </a:extLst>
          </p:cNvPr>
          <p:cNvSpPr>
            <a:spLocks noGrp="1"/>
          </p:cNvSpPr>
          <p:nvPr>
            <p:ph type="sldNum" sz="quarter" idx="12"/>
          </p:nvPr>
        </p:nvSpPr>
        <p:spPr/>
        <p:txBody>
          <a:bodyPr/>
          <a:lstStyle/>
          <a:p>
            <a:fld id="{21D43E6C-0435-4314-AE6F-9C659E1E89D9}" type="slidenum">
              <a:rPr lang="it-IT" smtClean="0"/>
              <a:pPr/>
              <a:t>‹N›</a:t>
            </a:fld>
            <a:endParaRPr lang="it-IT"/>
          </a:p>
        </p:txBody>
      </p:sp>
    </p:spTree>
    <p:extLst>
      <p:ext uri="{BB962C8B-B14F-4D97-AF65-F5344CB8AC3E}">
        <p14:creationId xmlns:p14="http://schemas.microsoft.com/office/powerpoint/2010/main" val="2933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0B4B81A-ED8F-408B-A418-04386F55EDBF}"/>
              </a:ext>
            </a:extLst>
          </p:cNvPr>
          <p:cNvSpPr>
            <a:spLocks noGrp="1"/>
          </p:cNvSpPr>
          <p:nvPr>
            <p:ph type="dt" sz="half" idx="10"/>
          </p:nvPr>
        </p:nvSpPr>
        <p:spPr/>
        <p:txBody>
          <a:bodyPr/>
          <a:lstStyle/>
          <a:p>
            <a:fld id="{482E3C5E-C3DF-44C5-BB6C-4E86DE026D25}" type="datetimeFigureOut">
              <a:rPr lang="it-IT" smtClean="0"/>
              <a:pPr/>
              <a:t>03/01/2022</a:t>
            </a:fld>
            <a:endParaRPr lang="it-IT"/>
          </a:p>
        </p:txBody>
      </p:sp>
      <p:sp>
        <p:nvSpPr>
          <p:cNvPr id="3" name="Segnaposto piè di pagina 2">
            <a:extLst>
              <a:ext uri="{FF2B5EF4-FFF2-40B4-BE49-F238E27FC236}">
                <a16:creationId xmlns:a16="http://schemas.microsoft.com/office/drawing/2014/main" id="{D359AA17-15A8-4EC7-BE29-2F2A864B11F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A59C09A-035E-40F7-AAE3-E34DC4B49BC1}"/>
              </a:ext>
            </a:extLst>
          </p:cNvPr>
          <p:cNvSpPr>
            <a:spLocks noGrp="1"/>
          </p:cNvSpPr>
          <p:nvPr>
            <p:ph type="sldNum" sz="quarter" idx="12"/>
          </p:nvPr>
        </p:nvSpPr>
        <p:spPr/>
        <p:txBody>
          <a:bodyPr/>
          <a:lstStyle/>
          <a:p>
            <a:fld id="{21D43E6C-0435-4314-AE6F-9C659E1E89D9}" type="slidenum">
              <a:rPr lang="it-IT" smtClean="0"/>
              <a:pPr/>
              <a:t>‹N›</a:t>
            </a:fld>
            <a:endParaRPr lang="it-IT"/>
          </a:p>
        </p:txBody>
      </p:sp>
    </p:spTree>
    <p:extLst>
      <p:ext uri="{BB962C8B-B14F-4D97-AF65-F5344CB8AC3E}">
        <p14:creationId xmlns:p14="http://schemas.microsoft.com/office/powerpoint/2010/main" val="97372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E7203F-727D-40C5-A006-60138517941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1FE3DB0-A64A-4E7F-9F65-25ED38E539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A17DEBB-7BEE-47B0-B096-10ED01FBB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7539119-77C8-47F1-957E-349F43AF70CE}"/>
              </a:ext>
            </a:extLst>
          </p:cNvPr>
          <p:cNvSpPr>
            <a:spLocks noGrp="1"/>
          </p:cNvSpPr>
          <p:nvPr>
            <p:ph type="dt" sz="half" idx="10"/>
          </p:nvPr>
        </p:nvSpPr>
        <p:spPr/>
        <p:txBody>
          <a:bodyPr/>
          <a:lstStyle/>
          <a:p>
            <a:fld id="{482E3C5E-C3DF-44C5-BB6C-4E86DE026D25}" type="datetimeFigureOut">
              <a:rPr lang="it-IT" smtClean="0"/>
              <a:pPr/>
              <a:t>03/01/2022</a:t>
            </a:fld>
            <a:endParaRPr lang="it-IT"/>
          </a:p>
        </p:txBody>
      </p:sp>
      <p:sp>
        <p:nvSpPr>
          <p:cNvPr id="6" name="Segnaposto piè di pagina 5">
            <a:extLst>
              <a:ext uri="{FF2B5EF4-FFF2-40B4-BE49-F238E27FC236}">
                <a16:creationId xmlns:a16="http://schemas.microsoft.com/office/drawing/2014/main" id="{025EBF76-B97F-4FCE-AE24-18F9E4B269F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63E36C-0C30-460E-B3E7-C6E56FB91C40}"/>
              </a:ext>
            </a:extLst>
          </p:cNvPr>
          <p:cNvSpPr>
            <a:spLocks noGrp="1"/>
          </p:cNvSpPr>
          <p:nvPr>
            <p:ph type="sldNum" sz="quarter" idx="12"/>
          </p:nvPr>
        </p:nvSpPr>
        <p:spPr/>
        <p:txBody>
          <a:bodyPr/>
          <a:lstStyle/>
          <a:p>
            <a:fld id="{21D43E6C-0435-4314-AE6F-9C659E1E89D9}" type="slidenum">
              <a:rPr lang="it-IT" smtClean="0"/>
              <a:pPr/>
              <a:t>‹N›</a:t>
            </a:fld>
            <a:endParaRPr lang="it-IT"/>
          </a:p>
        </p:txBody>
      </p:sp>
    </p:spTree>
    <p:extLst>
      <p:ext uri="{BB962C8B-B14F-4D97-AF65-F5344CB8AC3E}">
        <p14:creationId xmlns:p14="http://schemas.microsoft.com/office/powerpoint/2010/main" val="271799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A994FF-E066-4886-8698-7B76A9091B0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849E2C6-3070-4447-96AC-0D73D5BEB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12807D5-B6F4-4322-986E-F35FBBF01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085BD9D-2F24-4268-841D-80FB943F4574}"/>
              </a:ext>
            </a:extLst>
          </p:cNvPr>
          <p:cNvSpPr>
            <a:spLocks noGrp="1"/>
          </p:cNvSpPr>
          <p:nvPr>
            <p:ph type="dt" sz="half" idx="10"/>
          </p:nvPr>
        </p:nvSpPr>
        <p:spPr/>
        <p:txBody>
          <a:bodyPr/>
          <a:lstStyle/>
          <a:p>
            <a:fld id="{482E3C5E-C3DF-44C5-BB6C-4E86DE026D25}" type="datetimeFigureOut">
              <a:rPr lang="it-IT" smtClean="0"/>
              <a:pPr/>
              <a:t>03/01/2022</a:t>
            </a:fld>
            <a:endParaRPr lang="it-IT"/>
          </a:p>
        </p:txBody>
      </p:sp>
      <p:sp>
        <p:nvSpPr>
          <p:cNvPr id="6" name="Segnaposto piè di pagina 5">
            <a:extLst>
              <a:ext uri="{FF2B5EF4-FFF2-40B4-BE49-F238E27FC236}">
                <a16:creationId xmlns:a16="http://schemas.microsoft.com/office/drawing/2014/main" id="{F2B3792F-9591-4F6B-80C9-DB2B0BC894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F43D343-D14F-4008-AA92-438D98501D1E}"/>
              </a:ext>
            </a:extLst>
          </p:cNvPr>
          <p:cNvSpPr>
            <a:spLocks noGrp="1"/>
          </p:cNvSpPr>
          <p:nvPr>
            <p:ph type="sldNum" sz="quarter" idx="12"/>
          </p:nvPr>
        </p:nvSpPr>
        <p:spPr/>
        <p:txBody>
          <a:bodyPr/>
          <a:lstStyle/>
          <a:p>
            <a:fld id="{21D43E6C-0435-4314-AE6F-9C659E1E89D9}" type="slidenum">
              <a:rPr lang="it-IT" smtClean="0"/>
              <a:pPr/>
              <a:t>‹N›</a:t>
            </a:fld>
            <a:endParaRPr lang="it-IT"/>
          </a:p>
        </p:txBody>
      </p:sp>
    </p:spTree>
    <p:extLst>
      <p:ext uri="{BB962C8B-B14F-4D97-AF65-F5344CB8AC3E}">
        <p14:creationId xmlns:p14="http://schemas.microsoft.com/office/powerpoint/2010/main" val="71484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76C4785-C616-40A6-8D3E-5DFB290F74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89D4FF9-6497-4333-BB57-18DE8242A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061933-AF55-4033-8F45-52DB8633C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E3C5E-C3DF-44C5-BB6C-4E86DE026D25}" type="datetimeFigureOut">
              <a:rPr lang="it-IT" smtClean="0"/>
              <a:pPr/>
              <a:t>03/01/2022</a:t>
            </a:fld>
            <a:endParaRPr lang="it-IT"/>
          </a:p>
        </p:txBody>
      </p:sp>
      <p:sp>
        <p:nvSpPr>
          <p:cNvPr id="5" name="Segnaposto piè di pagina 4">
            <a:extLst>
              <a:ext uri="{FF2B5EF4-FFF2-40B4-BE49-F238E27FC236}">
                <a16:creationId xmlns:a16="http://schemas.microsoft.com/office/drawing/2014/main" id="{A1966574-8044-4F45-A7A1-7506E5A6D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774710A-7416-4C3F-9E7E-E6B3B7EE5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43E6C-0435-4314-AE6F-9C659E1E89D9}" type="slidenum">
              <a:rPr lang="it-IT" smtClean="0"/>
              <a:pPr/>
              <a:t>‹N›</a:t>
            </a:fld>
            <a:endParaRPr lang="it-IT"/>
          </a:p>
        </p:txBody>
      </p:sp>
    </p:spTree>
    <p:extLst>
      <p:ext uri="{BB962C8B-B14F-4D97-AF65-F5344CB8AC3E}">
        <p14:creationId xmlns:p14="http://schemas.microsoft.com/office/powerpoint/2010/main" val="62845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dati.ustat.miur.it/dataset/immatricolati/resource/81536e13-c15d-4be4-8a12-c74367233bc0?inner_span=Tru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03E08F-FFE9-467C-9636-D9F037154B01}"/>
              </a:ext>
            </a:extLst>
          </p:cNvPr>
          <p:cNvSpPr>
            <a:spLocks noGrp="1"/>
          </p:cNvSpPr>
          <p:nvPr>
            <p:ph type="ctrTitle"/>
          </p:nvPr>
        </p:nvSpPr>
        <p:spPr>
          <a:xfrm>
            <a:off x="1524000" y="789389"/>
            <a:ext cx="9144000" cy="2387600"/>
          </a:xfrm>
        </p:spPr>
        <p:txBody>
          <a:bodyPr>
            <a:normAutofit fontScale="90000"/>
          </a:bodyPr>
          <a:lstStyle/>
          <a:p>
            <a:br>
              <a:rPr lang="it-IT" dirty="0"/>
            </a:br>
            <a:r>
              <a:rPr lang="it-IT" dirty="0">
                <a:solidFill>
                  <a:schemeClr val="accent1">
                    <a:lumMod val="75000"/>
                  </a:schemeClr>
                </a:solidFill>
                <a:latin typeface="Comic Sans MS" panose="030F0702030302020204" pitchFamily="66" charset="0"/>
              </a:rPr>
              <a:t>ORIENTAMENTO</a:t>
            </a:r>
            <a:br>
              <a:rPr lang="it-IT" dirty="0">
                <a:solidFill>
                  <a:schemeClr val="accent1">
                    <a:lumMod val="75000"/>
                  </a:schemeClr>
                </a:solidFill>
                <a:latin typeface="Comic Sans MS" panose="030F0702030302020204" pitchFamily="66" charset="0"/>
              </a:rPr>
            </a:br>
            <a:r>
              <a:rPr lang="it-IT" dirty="0">
                <a:solidFill>
                  <a:schemeClr val="accent1">
                    <a:lumMod val="75000"/>
                  </a:schemeClr>
                </a:solidFill>
                <a:latin typeface="Comic Sans MS" panose="030F0702030302020204" pitchFamily="66" charset="0"/>
              </a:rPr>
              <a:t>CLASSI QUINTE</a:t>
            </a:r>
            <a:br>
              <a:rPr lang="it-IT" dirty="0">
                <a:solidFill>
                  <a:schemeClr val="accent1">
                    <a:lumMod val="75000"/>
                  </a:schemeClr>
                </a:solidFill>
                <a:latin typeface="Comic Sans MS" panose="030F0702030302020204" pitchFamily="66" charset="0"/>
              </a:rPr>
            </a:br>
            <a:r>
              <a:rPr lang="it-IT" dirty="0">
                <a:solidFill>
                  <a:schemeClr val="accent1">
                    <a:lumMod val="75000"/>
                  </a:schemeClr>
                </a:solidFill>
                <a:latin typeface="Comic Sans MS" panose="030F0702030302020204" pitchFamily="66" charset="0"/>
              </a:rPr>
              <a:t>A.S. 2021/2022</a:t>
            </a:r>
          </a:p>
        </p:txBody>
      </p:sp>
      <p:pic>
        <p:nvPicPr>
          <p:cNvPr id="4" name="Immagine 3">
            <a:extLst>
              <a:ext uri="{FF2B5EF4-FFF2-40B4-BE49-F238E27FC236}">
                <a16:creationId xmlns:a16="http://schemas.microsoft.com/office/drawing/2014/main" id="{BEBC0922-82F8-4C82-8EA0-A5961307BD8F}"/>
              </a:ext>
            </a:extLst>
          </p:cNvPr>
          <p:cNvPicPr>
            <a:picLocks noChangeAspect="1"/>
          </p:cNvPicPr>
          <p:nvPr/>
        </p:nvPicPr>
        <p:blipFill>
          <a:blip r:embed="rId2" cstate="print"/>
          <a:stretch>
            <a:fillRect/>
          </a:stretch>
        </p:blipFill>
        <p:spPr>
          <a:xfrm>
            <a:off x="3484880" y="3602038"/>
            <a:ext cx="5191760" cy="2026602"/>
          </a:xfrm>
          <a:prstGeom prst="rect">
            <a:avLst/>
          </a:prstGeom>
        </p:spPr>
      </p:pic>
    </p:spTree>
    <p:extLst>
      <p:ext uri="{BB962C8B-B14F-4D97-AF65-F5344CB8AC3E}">
        <p14:creationId xmlns:p14="http://schemas.microsoft.com/office/powerpoint/2010/main" val="2808111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BE38517-B800-47CE-83DD-FC40909AFFC3}"/>
              </a:ext>
            </a:extLst>
          </p:cNvPr>
          <p:cNvSpPr txBox="1"/>
          <p:nvPr/>
        </p:nvSpPr>
        <p:spPr>
          <a:xfrm>
            <a:off x="5528440" y="310060"/>
            <a:ext cx="6547945" cy="6186309"/>
          </a:xfrm>
          <a:prstGeom prst="rect">
            <a:avLst/>
          </a:prstGeom>
          <a:noFill/>
        </p:spPr>
        <p:txBody>
          <a:bodyPr wrap="square" rtlCol="0">
            <a:spAutoFit/>
          </a:bodyPr>
          <a:lstStyle/>
          <a:p>
            <a:r>
              <a:rPr lang="it-IT" b="1" dirty="0">
                <a:solidFill>
                  <a:schemeClr val="accent1">
                    <a:lumMod val="75000"/>
                  </a:schemeClr>
                </a:solidFill>
                <a:latin typeface="Comic Sans MS" panose="030F0702030302020204" pitchFamily="66" charset="0"/>
              </a:rPr>
              <a:t>UNIVERSITA’ PARTNERS DEL NOSTRO LICEO:</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Federico II</a:t>
            </a:r>
          </a:p>
          <a:p>
            <a:pPr marL="285750" indent="-285750">
              <a:buFont typeface="Arial" panose="020B0604020202020204" pitchFamily="34" charset="0"/>
              <a:buChar char="•"/>
            </a:pPr>
            <a:r>
              <a:rPr lang="it-IT" dirty="0" err="1">
                <a:solidFill>
                  <a:schemeClr val="accent1">
                    <a:lumMod val="75000"/>
                  </a:schemeClr>
                </a:solidFill>
                <a:latin typeface="Comic Sans MS" panose="030F0702030302020204" pitchFamily="66" charset="0"/>
              </a:rPr>
              <a:t>Unicampania</a:t>
            </a:r>
            <a:r>
              <a:rPr lang="it-IT" dirty="0">
                <a:solidFill>
                  <a:schemeClr val="accent1">
                    <a:lumMod val="75000"/>
                  </a:schemeClr>
                </a:solidFill>
                <a:latin typeface="Comic Sans MS" panose="030F0702030302020204" pitchFamily="66" charset="0"/>
              </a:rPr>
              <a:t> L. Vanvitelli</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Parthenope</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Suor Orsola Benincasa</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L’Orientale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schemeClr val="accent1">
                    <a:lumMod val="75000"/>
                  </a:schemeClr>
                </a:solidFill>
                <a:effectLst/>
                <a:uLnTx/>
                <a:uFillTx/>
                <a:latin typeface="Comic Sans MS" panose="030F0702030302020204" pitchFamily="66" charset="0"/>
              </a:rPr>
              <a:t>Libera Università degli Studi Sociali Guido Carli (LUISS)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800" b="0" i="0" u="none" strike="noStrike" kern="1200" cap="none" spc="0" normalizeH="0" baseline="0" noProof="0" dirty="0">
                <a:ln>
                  <a:noFill/>
                </a:ln>
                <a:solidFill>
                  <a:schemeClr val="accent1">
                    <a:lumMod val="75000"/>
                  </a:schemeClr>
                </a:solidFill>
                <a:effectLst/>
                <a:uLnTx/>
                <a:uFillTx/>
                <a:latin typeface="Comic Sans MS" panose="030F0702030302020204" pitchFamily="66" charset="0"/>
              </a:rPr>
              <a:t>Nuova Accademia delle Belle Arti (NABA)</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Alma Mater </a:t>
            </a:r>
            <a:r>
              <a:rPr lang="it-IT" dirty="0" err="1">
                <a:solidFill>
                  <a:schemeClr val="accent1">
                    <a:lumMod val="75000"/>
                  </a:schemeClr>
                </a:solidFill>
                <a:latin typeface="Comic Sans MS" panose="030F0702030302020204" pitchFamily="66" charset="0"/>
              </a:rPr>
              <a:t>Studiorum</a:t>
            </a:r>
            <a:r>
              <a:rPr lang="it-IT" dirty="0">
                <a:solidFill>
                  <a:schemeClr val="accent1">
                    <a:lumMod val="75000"/>
                  </a:schemeClr>
                </a:solidFill>
                <a:latin typeface="Comic Sans MS" panose="030F0702030302020204" pitchFamily="66" charset="0"/>
              </a:rPr>
              <a:t> di Bologna</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Scuola Normale Superiore di Pisa</a:t>
            </a:r>
          </a:p>
          <a:p>
            <a:endParaRPr lang="it-IT" dirty="0">
              <a:solidFill>
                <a:schemeClr val="accent1">
                  <a:lumMod val="75000"/>
                </a:schemeClr>
              </a:solidFill>
              <a:latin typeface="Comic Sans MS" panose="030F0702030302020204" pitchFamily="66" charset="0"/>
            </a:endParaRPr>
          </a:p>
          <a:p>
            <a:r>
              <a:rPr lang="it-IT" b="1" dirty="0">
                <a:solidFill>
                  <a:schemeClr val="accent1">
                    <a:lumMod val="75000"/>
                  </a:schemeClr>
                </a:solidFill>
                <a:latin typeface="Comic Sans MS" panose="030F0702030302020204" pitchFamily="66" charset="0"/>
              </a:rPr>
              <a:t>AMPLIAMENTO DELL’OFFERTA A.S. 2021/2022</a:t>
            </a:r>
          </a:p>
          <a:p>
            <a:pPr marL="285750" indent="-285750">
              <a:buFont typeface="Arial" panose="020B0604020202020204" pitchFamily="34" charset="0"/>
              <a:buChar char="•"/>
            </a:pPr>
            <a:r>
              <a:rPr lang="it-IT" dirty="0" err="1">
                <a:solidFill>
                  <a:schemeClr val="accent1">
                    <a:lumMod val="75000"/>
                  </a:schemeClr>
                </a:solidFill>
                <a:latin typeface="Comic Sans MS" panose="030F0702030302020204" pitchFamily="66" charset="0"/>
              </a:rPr>
              <a:t>Unisa</a:t>
            </a:r>
            <a:r>
              <a:rPr lang="it-IT" dirty="0">
                <a:solidFill>
                  <a:schemeClr val="accent1">
                    <a:lumMod val="75000"/>
                  </a:schemeClr>
                </a:solidFill>
                <a:latin typeface="Comic Sans MS" panose="030F0702030302020204" pitchFamily="66" charset="0"/>
              </a:rPr>
              <a:t> – Campus di Fisciano</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Università del Sannio</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Università degli Studi Roma 3 </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Università La Sapienza</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Università degli studi di Milano Bicocca</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Università Bocconi di Milano</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Università MEDTEC Humanitas di Milano</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Università degli studi di Enna KORE </a:t>
            </a:r>
          </a:p>
          <a:p>
            <a:pPr marL="285750" indent="-285750">
              <a:buFont typeface="Arial" panose="020B0604020202020204" pitchFamily="34" charset="0"/>
              <a:buChar char="•"/>
            </a:pPr>
            <a:r>
              <a:rPr lang="it-IT" dirty="0">
                <a:solidFill>
                  <a:schemeClr val="accent1">
                    <a:lumMod val="75000"/>
                  </a:schemeClr>
                </a:solidFill>
                <a:latin typeface="Comic Sans MS" panose="030F0702030302020204" pitchFamily="66" charset="0"/>
              </a:rPr>
              <a:t>Università LUM Libera Università Mediterranea di Bari</a:t>
            </a:r>
            <a:endParaRPr lang="it-IT" dirty="0">
              <a:latin typeface="Comic Sans MS" panose="030F0702030302020204" pitchFamily="66" charset="0"/>
            </a:endParaRPr>
          </a:p>
          <a:p>
            <a:pPr marL="285750" indent="-285750">
              <a:buFont typeface="Arial" panose="020B0604020202020204" pitchFamily="34" charset="0"/>
              <a:buChar char="•"/>
            </a:pPr>
            <a:endParaRPr lang="it-IT" dirty="0"/>
          </a:p>
        </p:txBody>
      </p:sp>
      <p:pic>
        <p:nvPicPr>
          <p:cNvPr id="4" name="Immagine 3">
            <a:extLst>
              <a:ext uri="{FF2B5EF4-FFF2-40B4-BE49-F238E27FC236}">
                <a16:creationId xmlns:a16="http://schemas.microsoft.com/office/drawing/2014/main" id="{E0D11FF0-49A5-4C50-B876-B0D1527AE77D}"/>
              </a:ext>
            </a:extLst>
          </p:cNvPr>
          <p:cNvPicPr>
            <a:picLocks noChangeAspect="1"/>
          </p:cNvPicPr>
          <p:nvPr/>
        </p:nvPicPr>
        <p:blipFill>
          <a:blip r:embed="rId2" cstate="print"/>
          <a:stretch>
            <a:fillRect/>
          </a:stretch>
        </p:blipFill>
        <p:spPr>
          <a:xfrm>
            <a:off x="-1" y="0"/>
            <a:ext cx="5338491" cy="6858000"/>
          </a:xfrm>
          <a:prstGeom prst="rect">
            <a:avLst/>
          </a:prstGeom>
        </p:spPr>
      </p:pic>
    </p:spTree>
    <p:extLst>
      <p:ext uri="{BB962C8B-B14F-4D97-AF65-F5344CB8AC3E}">
        <p14:creationId xmlns:p14="http://schemas.microsoft.com/office/powerpoint/2010/main" val="699015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01624C9-E972-4043-903A-635D094FAABC}"/>
              </a:ext>
            </a:extLst>
          </p:cNvPr>
          <p:cNvSpPr txBox="1"/>
          <p:nvPr/>
        </p:nvSpPr>
        <p:spPr>
          <a:xfrm>
            <a:off x="6185335" y="299544"/>
            <a:ext cx="5864771" cy="5262979"/>
          </a:xfrm>
          <a:prstGeom prst="rect">
            <a:avLst/>
          </a:prstGeom>
          <a:noFill/>
        </p:spPr>
        <p:txBody>
          <a:bodyPr wrap="square" rtlCol="0">
            <a:spAutoFit/>
          </a:bodyPr>
          <a:lstStyle/>
          <a:p>
            <a:r>
              <a:rPr lang="it-IT" sz="2400" dirty="0">
                <a:solidFill>
                  <a:schemeClr val="accent1">
                    <a:lumMod val="75000"/>
                  </a:schemeClr>
                </a:solidFill>
                <a:latin typeface="Comic Sans MS" panose="030F0702030302020204" pitchFamily="66" charset="0"/>
              </a:rPr>
              <a:t>ORIENTAMENTO CARRIERE MILITARI</a:t>
            </a:r>
          </a:p>
          <a:p>
            <a:pPr marL="285750" indent="-285750">
              <a:buFont typeface="Arial" panose="020B0604020202020204" pitchFamily="34" charset="0"/>
              <a:buChar char="•"/>
            </a:pPr>
            <a:r>
              <a:rPr lang="it-IT" sz="2400" dirty="0" err="1">
                <a:solidFill>
                  <a:schemeClr val="accent1">
                    <a:lumMod val="75000"/>
                  </a:schemeClr>
                </a:solidFill>
                <a:latin typeface="Comic Sans MS" panose="030F0702030302020204" pitchFamily="66" charset="0"/>
              </a:rPr>
              <a:t>Nissolino</a:t>
            </a:r>
            <a:r>
              <a:rPr lang="it-IT" sz="2400" dirty="0">
                <a:solidFill>
                  <a:schemeClr val="accent1">
                    <a:lumMod val="75000"/>
                  </a:schemeClr>
                </a:solidFill>
                <a:latin typeface="Comic Sans MS" panose="030F0702030302020204" pitchFamily="66" charset="0"/>
              </a:rPr>
              <a:t> corsi </a:t>
            </a:r>
          </a:p>
          <a:p>
            <a:pPr marL="285750" indent="-285750">
              <a:buFont typeface="Arial" panose="020B0604020202020204" pitchFamily="34" charset="0"/>
              <a:buChar char="•"/>
            </a:pPr>
            <a:r>
              <a:rPr lang="it-IT" sz="2400" dirty="0">
                <a:solidFill>
                  <a:schemeClr val="accent1">
                    <a:lumMod val="75000"/>
                  </a:schemeClr>
                </a:solidFill>
                <a:latin typeface="Comic Sans MS" panose="030F0702030302020204" pitchFamily="66" charset="0"/>
              </a:rPr>
              <a:t>Esercito italiano - Brigata Garibaldi</a:t>
            </a:r>
          </a:p>
          <a:p>
            <a:pPr marL="285750" indent="-285750">
              <a:buFont typeface="Arial" panose="020B0604020202020204" pitchFamily="34" charset="0"/>
              <a:buChar char="•"/>
            </a:pPr>
            <a:r>
              <a:rPr lang="it-IT" sz="2400" dirty="0">
                <a:solidFill>
                  <a:schemeClr val="accent1">
                    <a:lumMod val="75000"/>
                  </a:schemeClr>
                </a:solidFill>
                <a:latin typeface="Comic Sans MS" panose="030F0702030302020204" pitchFamily="66" charset="0"/>
              </a:rPr>
              <a:t>Esercito italiano – 21mo Reggimento Genio Guastatori</a:t>
            </a:r>
          </a:p>
          <a:p>
            <a:pPr marL="285750" indent="-285750">
              <a:buFont typeface="Arial" panose="020B0604020202020204" pitchFamily="34" charset="0"/>
              <a:buChar char="•"/>
            </a:pPr>
            <a:r>
              <a:rPr lang="it-IT" sz="2400" dirty="0">
                <a:solidFill>
                  <a:schemeClr val="accent1">
                    <a:lumMod val="75000"/>
                  </a:schemeClr>
                </a:solidFill>
                <a:latin typeface="Comic Sans MS" panose="030F0702030302020204" pitchFamily="66" charset="0"/>
              </a:rPr>
              <a:t>Accademia Marina militare di Livorno</a:t>
            </a:r>
          </a:p>
          <a:p>
            <a:pPr marL="285750" indent="-285750">
              <a:buFont typeface="Arial" panose="020B0604020202020204" pitchFamily="34" charset="0"/>
              <a:buChar char="•"/>
            </a:pPr>
            <a:r>
              <a:rPr lang="it-IT" sz="2400" dirty="0">
                <a:solidFill>
                  <a:schemeClr val="accent1">
                    <a:lumMod val="75000"/>
                  </a:schemeClr>
                </a:solidFill>
                <a:latin typeface="Comic Sans MS" panose="030F0702030302020204" pitchFamily="66" charset="0"/>
              </a:rPr>
              <a:t>Accademia Guardia di Finanza di Bergamo</a:t>
            </a:r>
          </a:p>
          <a:p>
            <a:pPr marL="285750" indent="-285750">
              <a:buFont typeface="Arial" panose="020B0604020202020204" pitchFamily="34" charset="0"/>
              <a:buChar char="•"/>
            </a:pPr>
            <a:r>
              <a:rPr lang="it-IT" sz="2400" dirty="0">
                <a:solidFill>
                  <a:schemeClr val="accent1">
                    <a:lumMod val="75000"/>
                  </a:schemeClr>
                </a:solidFill>
                <a:latin typeface="Comic Sans MS" panose="030F0702030302020204" pitchFamily="66" charset="0"/>
              </a:rPr>
              <a:t>Accademia Aeronautica di Pozzuoli</a:t>
            </a:r>
          </a:p>
          <a:p>
            <a:pPr marL="285750" indent="-285750">
              <a:buFont typeface="Arial" panose="020B0604020202020204" pitchFamily="34" charset="0"/>
              <a:buChar char="•"/>
            </a:pPr>
            <a:r>
              <a:rPr lang="it-IT" sz="2400" dirty="0">
                <a:solidFill>
                  <a:schemeClr val="accent1">
                    <a:lumMod val="75000"/>
                  </a:schemeClr>
                </a:solidFill>
                <a:latin typeface="Comic Sans MS" panose="030F0702030302020204" pitchFamily="66" charset="0"/>
              </a:rPr>
              <a:t>Centro selezione Aeronautica militare di Guidonia Monte Celio</a:t>
            </a:r>
          </a:p>
          <a:p>
            <a:pPr marL="285750" indent="-285750">
              <a:buFont typeface="Arial" panose="020B0604020202020204" pitchFamily="34" charset="0"/>
              <a:buChar char="•"/>
            </a:pPr>
            <a:r>
              <a:rPr lang="it-IT" sz="2400" dirty="0">
                <a:solidFill>
                  <a:schemeClr val="accent1">
                    <a:lumMod val="75000"/>
                  </a:schemeClr>
                </a:solidFill>
                <a:latin typeface="Comic Sans MS" panose="030F0702030302020204" pitchFamily="66" charset="0"/>
              </a:rPr>
              <a:t>Carabinieri – Comando territoriale di Aversa</a:t>
            </a:r>
            <a:r>
              <a:rPr lang="it-IT" dirty="0">
                <a:solidFill>
                  <a:schemeClr val="accent1">
                    <a:lumMod val="75000"/>
                  </a:schemeClr>
                </a:solidFill>
                <a:latin typeface="Comic Sans MS" panose="030F0702030302020204" pitchFamily="66" charset="0"/>
              </a:rPr>
              <a:t> </a:t>
            </a:r>
          </a:p>
        </p:txBody>
      </p:sp>
      <p:pic>
        <p:nvPicPr>
          <p:cNvPr id="3" name="Immagine 2">
            <a:extLst>
              <a:ext uri="{FF2B5EF4-FFF2-40B4-BE49-F238E27FC236}">
                <a16:creationId xmlns:a16="http://schemas.microsoft.com/office/drawing/2014/main" id="{33B2CDBB-9063-44C4-99A1-2C04D68366EC}"/>
              </a:ext>
            </a:extLst>
          </p:cNvPr>
          <p:cNvPicPr>
            <a:picLocks noChangeAspect="1"/>
          </p:cNvPicPr>
          <p:nvPr/>
        </p:nvPicPr>
        <p:blipFill>
          <a:blip r:embed="rId2" cstate="print"/>
          <a:stretch>
            <a:fillRect/>
          </a:stretch>
        </p:blipFill>
        <p:spPr>
          <a:xfrm>
            <a:off x="0" y="-1"/>
            <a:ext cx="5766098" cy="3815255"/>
          </a:xfrm>
          <a:prstGeom prst="rect">
            <a:avLst/>
          </a:prstGeom>
        </p:spPr>
      </p:pic>
    </p:spTree>
    <p:extLst>
      <p:ext uri="{BB962C8B-B14F-4D97-AF65-F5344CB8AC3E}">
        <p14:creationId xmlns:p14="http://schemas.microsoft.com/office/powerpoint/2010/main" val="271813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D8A2CAD-61D9-4353-A648-5C2BF9B79FF5}"/>
              </a:ext>
            </a:extLst>
          </p:cNvPr>
          <p:cNvSpPr txBox="1"/>
          <p:nvPr/>
        </p:nvSpPr>
        <p:spPr>
          <a:xfrm>
            <a:off x="283778" y="378366"/>
            <a:ext cx="11655973" cy="5786199"/>
          </a:xfrm>
          <a:prstGeom prst="rect">
            <a:avLst/>
          </a:prstGeom>
          <a:noFill/>
        </p:spPr>
        <p:txBody>
          <a:bodyPr wrap="square" rtlCol="0">
            <a:spAutoFit/>
          </a:bodyPr>
          <a:lstStyle/>
          <a:p>
            <a:pPr algn="ctr"/>
            <a:r>
              <a:rPr lang="it-IT" sz="1600" b="1" dirty="0">
                <a:solidFill>
                  <a:schemeClr val="accent5">
                    <a:lumMod val="75000"/>
                  </a:schemeClr>
                </a:solidFill>
                <a:latin typeface="Comic Sans MS" panose="030F0702030302020204" pitchFamily="66" charset="0"/>
              </a:rPr>
              <a:t>PERCORSI PER LE CLASSI QUINTE</a:t>
            </a:r>
          </a:p>
          <a:p>
            <a:r>
              <a:rPr lang="it-IT" sz="1600" b="1" dirty="0">
                <a:solidFill>
                  <a:schemeClr val="accent5">
                    <a:lumMod val="75000"/>
                  </a:schemeClr>
                </a:solidFill>
                <a:latin typeface="Comic Sans MS" panose="030F0702030302020204" pitchFamily="66" charset="0"/>
              </a:rPr>
              <a:t>PERCORSI TRASVERSALI:</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BANCA D’ITALIA – L’Economia nei classici della letteratura </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12 studenti – 25 ore (Eccellenze)</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UNICREDIT – Orientamento allo studio e al lavoro – 50 ore max 60 studenti</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ABITARE IL FUTURO, RIABITARE LA TERRA 30 ore – 25 studenti</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ORIENTASUD Il salone delle opportunità (tutte le classi quinte)</a:t>
            </a:r>
          </a:p>
          <a:p>
            <a:endParaRPr lang="it-IT" sz="1600" dirty="0">
              <a:solidFill>
                <a:schemeClr val="accent5">
                  <a:lumMod val="75000"/>
                </a:schemeClr>
              </a:solidFill>
              <a:latin typeface="Comic Sans MS" panose="030F0702030302020204" pitchFamily="66" charset="0"/>
            </a:endParaRPr>
          </a:p>
          <a:p>
            <a:r>
              <a:rPr lang="it-IT" sz="1600" b="1" dirty="0">
                <a:solidFill>
                  <a:schemeClr val="accent5">
                    <a:lumMod val="75000"/>
                  </a:schemeClr>
                </a:solidFill>
                <a:latin typeface="Comic Sans MS" panose="030F0702030302020204" pitchFamily="66" charset="0"/>
              </a:rPr>
              <a:t>PERCORSI MEDICINA/PROFESSIONI SANITARIE</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PON </a:t>
            </a:r>
            <a:r>
              <a:rPr lang="it-IT" sz="1600" dirty="0" err="1">
                <a:solidFill>
                  <a:schemeClr val="accent5">
                    <a:lumMod val="75000"/>
                  </a:schemeClr>
                </a:solidFill>
                <a:latin typeface="Comic Sans MS" panose="030F0702030302020204" pitchFamily="66" charset="0"/>
              </a:rPr>
              <a:t>Tolc</a:t>
            </a:r>
            <a:r>
              <a:rPr lang="it-IT" sz="1600" dirty="0">
                <a:solidFill>
                  <a:schemeClr val="accent5">
                    <a:lumMod val="75000"/>
                  </a:schemeClr>
                </a:solidFill>
                <a:latin typeface="Comic Sans MS" panose="030F0702030302020204" pitchFamily="66" charset="0"/>
              </a:rPr>
              <a:t> e Test universitari 30 ore – 30 studenti</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PON La logica nei test universitari 30 ore – 30 studenti</a:t>
            </a:r>
          </a:p>
          <a:p>
            <a:endParaRPr lang="it-IT" sz="1600" dirty="0">
              <a:solidFill>
                <a:schemeClr val="accent5">
                  <a:lumMod val="75000"/>
                </a:schemeClr>
              </a:solidFill>
              <a:latin typeface="Comic Sans MS" panose="030F0702030302020204" pitchFamily="66" charset="0"/>
            </a:endParaRPr>
          </a:p>
          <a:p>
            <a:r>
              <a:rPr lang="it-IT" sz="1600" b="1" dirty="0">
                <a:solidFill>
                  <a:schemeClr val="accent5">
                    <a:lumMod val="75000"/>
                  </a:schemeClr>
                </a:solidFill>
                <a:latin typeface="Comic Sans MS" panose="030F0702030302020204" pitchFamily="66" charset="0"/>
              </a:rPr>
              <a:t>PERCORSI INGEGNERIA/MATEMATICA/FISICA/INFORMATICA</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PON La logica della matematica 30 ORE – 30 studenti</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PON Verso un’economia verde 30 ore – 30 studenti</a:t>
            </a:r>
          </a:p>
          <a:p>
            <a:pPr marL="285750" indent="-285750">
              <a:buFont typeface="Arial" panose="020B0604020202020204" pitchFamily="34" charset="0"/>
              <a:buChar char="•"/>
            </a:pPr>
            <a:endParaRPr lang="it-IT" sz="1600" dirty="0">
              <a:solidFill>
                <a:schemeClr val="accent5">
                  <a:lumMod val="75000"/>
                </a:schemeClr>
              </a:solidFill>
              <a:latin typeface="Comic Sans MS" panose="030F0702030302020204" pitchFamily="66" charset="0"/>
            </a:endParaRPr>
          </a:p>
          <a:p>
            <a:r>
              <a:rPr lang="it-IT" sz="1600" b="1" dirty="0">
                <a:solidFill>
                  <a:schemeClr val="accent5">
                    <a:lumMod val="75000"/>
                  </a:schemeClr>
                </a:solidFill>
                <a:latin typeface="Comic Sans MS" panose="030F0702030302020204" pitchFamily="66" charset="0"/>
              </a:rPr>
              <a:t>PERCORSI ECONOMIA/GIURISPRUDENZA</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UNIONCAMERE JOB&amp;ORIENTA Hackathon/Laboratorio destinato agli studenti che hanno scelto Economia</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Economia: «</a:t>
            </a:r>
            <a:r>
              <a:rPr lang="it-IT" sz="1600" dirty="0" err="1">
                <a:solidFill>
                  <a:schemeClr val="accent5">
                    <a:lumMod val="75000"/>
                  </a:schemeClr>
                </a:solidFill>
                <a:latin typeface="Comic Sans MS" panose="030F0702030302020204" pitchFamily="66" charset="0"/>
              </a:rPr>
              <a:t>futurostudentE</a:t>
            </a:r>
            <a:r>
              <a:rPr lang="it-IT" sz="1600" dirty="0">
                <a:solidFill>
                  <a:schemeClr val="accent5">
                    <a:lumMod val="75000"/>
                  </a:schemeClr>
                </a:solidFill>
                <a:latin typeface="Comic Sans MS" panose="030F0702030302020204" pitchFamily="66" charset="0"/>
              </a:rPr>
              <a:t>» – Percorso di Orientamento nelle discipline economiche 10 ore max 60 studenti (provenienti da altre curvature)</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TRIBUNALE NAPOLI NORD Camera Penale: «Legalità e Costituzione» 30 ore – 30 studenti</a:t>
            </a:r>
          </a:p>
          <a:p>
            <a:pPr marL="285750" indent="-285750">
              <a:buFont typeface="Arial" panose="020B0604020202020204" pitchFamily="34" charset="0"/>
              <a:buChar char="•"/>
            </a:pPr>
            <a:r>
              <a:rPr lang="it-IT" sz="1600" dirty="0">
                <a:solidFill>
                  <a:schemeClr val="accent5">
                    <a:lumMod val="75000"/>
                  </a:schemeClr>
                </a:solidFill>
                <a:latin typeface="Comic Sans MS" panose="030F0702030302020204" pitchFamily="66" charset="0"/>
              </a:rPr>
              <a:t>TRIBUNALE NAPOLI NORD Camera Civile: «I giovedì della Camera civile di Aversa» 8 ore – 30 studenti </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194472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23F9718-DDDF-4462-882A-3890BC54EBCC}"/>
              </a:ext>
            </a:extLst>
          </p:cNvPr>
          <p:cNvSpPr txBox="1"/>
          <p:nvPr/>
        </p:nvSpPr>
        <p:spPr>
          <a:xfrm>
            <a:off x="5533161" y="1419225"/>
            <a:ext cx="5734050" cy="3816429"/>
          </a:xfrm>
          <a:prstGeom prst="rect">
            <a:avLst/>
          </a:prstGeom>
          <a:noFill/>
        </p:spPr>
        <p:txBody>
          <a:bodyPr wrap="square" rtlCol="0">
            <a:spAutoFit/>
          </a:bodyPr>
          <a:lstStyle/>
          <a:p>
            <a:pPr algn="just"/>
            <a:r>
              <a:rPr lang="it-IT" sz="2800" dirty="0">
                <a:solidFill>
                  <a:schemeClr val="accent1">
                    <a:lumMod val="75000"/>
                  </a:schemeClr>
                </a:solidFill>
                <a:latin typeface="Comic Sans MS" panose="030F0702030302020204" pitchFamily="66" charset="0"/>
              </a:rPr>
              <a:t>Alla base di una buona scelta, di un buon orientamento c’è la scoperta dei propri punti fissi: verso quale disciplina  sono più </a:t>
            </a:r>
            <a:r>
              <a:rPr lang="it-IT" sz="2800" dirty="0" err="1">
                <a:solidFill>
                  <a:schemeClr val="accent1">
                    <a:lumMod val="75000"/>
                  </a:schemeClr>
                </a:solidFill>
                <a:latin typeface="Comic Sans MS" panose="030F0702030302020204" pitchFamily="66" charset="0"/>
              </a:rPr>
              <a:t>inclieo</a:t>
            </a:r>
            <a:r>
              <a:rPr lang="it-IT" sz="2800" dirty="0">
                <a:solidFill>
                  <a:schemeClr val="accent1">
                    <a:lumMod val="75000"/>
                  </a:schemeClr>
                </a:solidFill>
                <a:latin typeface="Comic Sans MS" panose="030F0702030302020204" pitchFamily="66" charset="0"/>
              </a:rPr>
              <a:t>? Cosa mi attrae? Cosa mi spinge a muovermi verso una meta?</a:t>
            </a:r>
          </a:p>
          <a:p>
            <a:pPr algn="just"/>
            <a:r>
              <a:rPr lang="it-IT" sz="2800" dirty="0">
                <a:solidFill>
                  <a:schemeClr val="accent1">
                    <a:lumMod val="75000"/>
                  </a:schemeClr>
                </a:solidFill>
                <a:latin typeface="Comic Sans MS" panose="030F0702030302020204" pitchFamily="66" charset="0"/>
              </a:rPr>
              <a:t>Qual è il mio "Oriente" interiore?</a:t>
            </a:r>
          </a:p>
          <a:p>
            <a:endParaRPr lang="it-IT" dirty="0"/>
          </a:p>
        </p:txBody>
      </p:sp>
      <p:pic>
        <p:nvPicPr>
          <p:cNvPr id="4" name="Immagine 3">
            <a:extLst>
              <a:ext uri="{FF2B5EF4-FFF2-40B4-BE49-F238E27FC236}">
                <a16:creationId xmlns:a16="http://schemas.microsoft.com/office/drawing/2014/main" id="{E595DB82-463F-4C55-B2AE-01D76FC528D8}"/>
              </a:ext>
            </a:extLst>
          </p:cNvPr>
          <p:cNvPicPr>
            <a:picLocks noChangeAspect="1"/>
          </p:cNvPicPr>
          <p:nvPr/>
        </p:nvPicPr>
        <p:blipFill>
          <a:blip r:embed="rId2" cstate="print"/>
          <a:stretch>
            <a:fillRect/>
          </a:stretch>
        </p:blipFill>
        <p:spPr>
          <a:xfrm>
            <a:off x="629757" y="1756064"/>
            <a:ext cx="4548382" cy="3025486"/>
          </a:xfrm>
          <a:prstGeom prst="rect">
            <a:avLst/>
          </a:prstGeom>
        </p:spPr>
      </p:pic>
    </p:spTree>
    <p:extLst>
      <p:ext uri="{BB962C8B-B14F-4D97-AF65-F5344CB8AC3E}">
        <p14:creationId xmlns:p14="http://schemas.microsoft.com/office/powerpoint/2010/main" val="35334466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063BF39-04D4-4EFB-B01A-CC612350CDDA}"/>
              </a:ext>
            </a:extLst>
          </p:cNvPr>
          <p:cNvSpPr txBox="1"/>
          <p:nvPr/>
        </p:nvSpPr>
        <p:spPr>
          <a:xfrm>
            <a:off x="6423014" y="223584"/>
            <a:ext cx="5196172" cy="3354765"/>
          </a:xfrm>
          <a:prstGeom prst="rect">
            <a:avLst/>
          </a:prstGeom>
          <a:noFill/>
        </p:spPr>
        <p:txBody>
          <a:bodyPr wrap="square" rtlCol="0">
            <a:spAutoFit/>
          </a:bodyPr>
          <a:lstStyle/>
          <a:p>
            <a:endParaRPr lang="it-IT" sz="3200" b="0" i="0" dirty="0">
              <a:solidFill>
                <a:srgbClr val="505050"/>
              </a:solidFill>
              <a:effectLst/>
              <a:latin typeface="Comic Sans MS" panose="030F0702030302020204" pitchFamily="66" charset="0"/>
            </a:endParaRPr>
          </a:p>
          <a:p>
            <a:endParaRPr lang="it-IT" dirty="0">
              <a:solidFill>
                <a:srgbClr val="505050"/>
              </a:solidFill>
              <a:latin typeface="Open Sans" panose="020B0606030504020204" pitchFamily="34" charset="0"/>
            </a:endParaRPr>
          </a:p>
          <a:p>
            <a:endParaRPr lang="it-IT" dirty="0">
              <a:solidFill>
                <a:srgbClr val="505050"/>
              </a:solidFill>
              <a:latin typeface="Open Sans" panose="020B0606030504020204" pitchFamily="34" charset="0"/>
            </a:endParaRPr>
          </a:p>
          <a:p>
            <a:endParaRPr lang="it-IT" dirty="0">
              <a:solidFill>
                <a:srgbClr val="505050"/>
              </a:solidFill>
              <a:latin typeface="Open Sans" panose="020B0606030504020204" pitchFamily="34" charset="0"/>
            </a:endParaRPr>
          </a:p>
          <a:p>
            <a:endParaRPr lang="it-IT" dirty="0">
              <a:solidFill>
                <a:srgbClr val="505050"/>
              </a:solidFill>
              <a:latin typeface="Open Sans" panose="020B0606030504020204" pitchFamily="34" charset="0"/>
            </a:endParaRPr>
          </a:p>
          <a:p>
            <a:endParaRPr lang="it-IT" dirty="0">
              <a:solidFill>
                <a:srgbClr val="505050"/>
              </a:solidFill>
              <a:latin typeface="Open Sans" panose="020B0606030504020204" pitchFamily="34" charset="0"/>
            </a:endParaRPr>
          </a:p>
          <a:p>
            <a:endParaRPr lang="it-IT" dirty="0">
              <a:solidFill>
                <a:srgbClr val="505050"/>
              </a:solidFill>
              <a:latin typeface="Open Sans" panose="020B0606030504020204" pitchFamily="34" charset="0"/>
            </a:endParaRPr>
          </a:p>
          <a:p>
            <a:endParaRPr lang="it-IT" dirty="0">
              <a:solidFill>
                <a:srgbClr val="505050"/>
              </a:solidFill>
              <a:latin typeface="Open Sans" panose="020B0606030504020204" pitchFamily="34" charset="0"/>
            </a:endParaRPr>
          </a:p>
          <a:p>
            <a:endParaRPr lang="it-IT" dirty="0">
              <a:solidFill>
                <a:srgbClr val="505050"/>
              </a:solidFill>
              <a:latin typeface="Open Sans" panose="020B0606030504020204" pitchFamily="34" charset="0"/>
            </a:endParaRPr>
          </a:p>
          <a:p>
            <a:endParaRPr lang="it-IT" dirty="0">
              <a:solidFill>
                <a:srgbClr val="505050"/>
              </a:solidFill>
              <a:latin typeface="Open Sans" panose="020B0606030504020204" pitchFamily="34" charset="0"/>
            </a:endParaRPr>
          </a:p>
          <a:p>
            <a:endParaRPr lang="it-IT" dirty="0"/>
          </a:p>
        </p:txBody>
      </p:sp>
      <p:pic>
        <p:nvPicPr>
          <p:cNvPr id="5" name="Immagine 4">
            <a:extLst>
              <a:ext uri="{FF2B5EF4-FFF2-40B4-BE49-F238E27FC236}">
                <a16:creationId xmlns:a16="http://schemas.microsoft.com/office/drawing/2014/main" id="{7D943CF0-F569-488B-B49C-6614DBA56A5A}"/>
              </a:ext>
            </a:extLst>
          </p:cNvPr>
          <p:cNvPicPr>
            <a:picLocks noChangeAspect="1"/>
          </p:cNvPicPr>
          <p:nvPr/>
        </p:nvPicPr>
        <p:blipFill>
          <a:blip r:embed="rId2" cstate="print"/>
          <a:stretch>
            <a:fillRect/>
          </a:stretch>
        </p:blipFill>
        <p:spPr>
          <a:xfrm>
            <a:off x="0" y="990599"/>
            <a:ext cx="6377293" cy="4889939"/>
          </a:xfrm>
          <a:prstGeom prst="rect">
            <a:avLst/>
          </a:prstGeom>
        </p:spPr>
      </p:pic>
      <p:sp>
        <p:nvSpPr>
          <p:cNvPr id="6" name="CasellaDiTesto 5"/>
          <p:cNvSpPr txBox="1"/>
          <p:nvPr/>
        </p:nvSpPr>
        <p:spPr>
          <a:xfrm>
            <a:off x="6842235" y="381187"/>
            <a:ext cx="4556234" cy="6124754"/>
          </a:xfrm>
          <a:prstGeom prst="rect">
            <a:avLst/>
          </a:prstGeom>
          <a:noFill/>
        </p:spPr>
        <p:txBody>
          <a:bodyPr wrap="square" rtlCol="0">
            <a:spAutoFit/>
          </a:bodyPr>
          <a:lstStyle/>
          <a:p>
            <a:pPr algn="just"/>
            <a:r>
              <a:rPr lang="it-IT" sz="2800" dirty="0">
                <a:solidFill>
                  <a:schemeClr val="accent1">
                    <a:lumMod val="75000"/>
                  </a:schemeClr>
                </a:solidFill>
                <a:latin typeface="Comic Sans MS" panose="030F0702030302020204" pitchFamily="66" charset="0"/>
              </a:rPr>
              <a:t>La scelta dell’indirizzo di studi merita di essere valutata attentamente ponderando molteplici fattori: </a:t>
            </a:r>
            <a:r>
              <a:rPr lang="it-IT" sz="2800" b="1" dirty="0">
                <a:solidFill>
                  <a:schemeClr val="accent1">
                    <a:lumMod val="75000"/>
                  </a:schemeClr>
                </a:solidFill>
                <a:latin typeface="Comic Sans MS" panose="030F0702030302020204" pitchFamily="66" charset="0"/>
              </a:rPr>
              <a:t>passioni, inclinazioni, attitudini e potenzialità</a:t>
            </a:r>
            <a:r>
              <a:rPr lang="it-IT" sz="2800" dirty="0">
                <a:solidFill>
                  <a:schemeClr val="accent1">
                    <a:lumMod val="75000"/>
                  </a:schemeClr>
                </a:solidFill>
                <a:latin typeface="Comic Sans MS" panose="030F0702030302020204" pitchFamily="66" charset="0"/>
              </a:rPr>
              <a:t>, valutando attentamente l’impegno necessario che tale percorso comporta, ma anche il grado di </a:t>
            </a:r>
            <a:r>
              <a:rPr lang="it-IT" sz="2800" i="1" dirty="0" err="1">
                <a:solidFill>
                  <a:schemeClr val="accent1">
                    <a:lumMod val="75000"/>
                  </a:schemeClr>
                </a:solidFill>
                <a:latin typeface="Comic Sans MS" panose="030F0702030302020204" pitchFamily="66" charset="0"/>
              </a:rPr>
              <a:t>placement</a:t>
            </a:r>
            <a:r>
              <a:rPr lang="it-IT" sz="2800" dirty="0">
                <a:solidFill>
                  <a:schemeClr val="accent1">
                    <a:lumMod val="75000"/>
                  </a:schemeClr>
                </a:solidFill>
                <a:latin typeface="Comic Sans MS" panose="030F0702030302020204" pitchFamily="66" charset="0"/>
              </a:rPr>
              <a:t>, ovvero la reale possibilità di collocamento nel mondo del lavoro.</a:t>
            </a:r>
          </a:p>
        </p:txBody>
      </p:sp>
    </p:spTree>
    <p:extLst>
      <p:ext uri="{BB962C8B-B14F-4D97-AF65-F5344CB8AC3E}">
        <p14:creationId xmlns:p14="http://schemas.microsoft.com/office/powerpoint/2010/main" val="338013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7EA562D-D4FA-4A8C-9EC5-2C772CED3BC4}"/>
              </a:ext>
            </a:extLst>
          </p:cNvPr>
          <p:cNvSpPr txBox="1"/>
          <p:nvPr/>
        </p:nvSpPr>
        <p:spPr>
          <a:xfrm>
            <a:off x="5013434" y="495300"/>
            <a:ext cx="6845191" cy="6186309"/>
          </a:xfrm>
          <a:prstGeom prst="rect">
            <a:avLst/>
          </a:prstGeom>
          <a:noFill/>
        </p:spPr>
        <p:txBody>
          <a:bodyPr wrap="square" rtlCol="0">
            <a:spAutoFit/>
          </a:bodyPr>
          <a:lstStyle/>
          <a:p>
            <a:pPr algn="just"/>
            <a:r>
              <a:rPr lang="it-IT" sz="2200" b="0" i="0" dirty="0">
                <a:solidFill>
                  <a:schemeClr val="accent1">
                    <a:lumMod val="75000"/>
                  </a:schemeClr>
                </a:solidFill>
                <a:effectLst/>
                <a:latin typeface="Comic Sans MS" panose="030F0702030302020204" pitchFamily="66" charset="0"/>
              </a:rPr>
              <a:t>Uno dei più scottanti problemi che coinvolgono il mondo della formazione e il mercato del lavoro italiani riguarda il cosiddetto </a:t>
            </a:r>
            <a:r>
              <a:rPr lang="it-IT" sz="2200" b="1" i="1" dirty="0">
                <a:solidFill>
                  <a:schemeClr val="accent1">
                    <a:lumMod val="75000"/>
                  </a:schemeClr>
                </a:solidFill>
                <a:effectLst/>
                <a:latin typeface="Comic Sans MS" panose="030F0702030302020204" pitchFamily="66" charset="0"/>
              </a:rPr>
              <a:t>mismatch</a:t>
            </a:r>
            <a:r>
              <a:rPr lang="it-IT" sz="2200" b="0" i="0" dirty="0">
                <a:solidFill>
                  <a:schemeClr val="accent1">
                    <a:lumMod val="75000"/>
                  </a:schemeClr>
                </a:solidFill>
                <a:effectLst/>
                <a:latin typeface="Comic Sans MS" panose="030F0702030302020204" pitchFamily="66" charset="0"/>
              </a:rPr>
              <a:t>, ovvero la distanza che intercorre tra le competenze in uscita dai percorsi di formazione e le reali richieste delle imprese o, in generale, dell’intero mondo del lavoro. Pertanto prima di effettuare la fatidica scelta occorre informarsi sui possibili sbocchi occupazionali consultando </a:t>
            </a:r>
            <a:r>
              <a:rPr lang="it-IT" sz="2200" b="1" i="0" dirty="0">
                <a:solidFill>
                  <a:schemeClr val="accent1">
                    <a:lumMod val="75000"/>
                  </a:schemeClr>
                </a:solidFill>
                <a:effectLst/>
                <a:latin typeface="Comic Sans MS" panose="030F0702030302020204" pitchFamily="66" charset="0"/>
              </a:rPr>
              <a:t>canali ufficiali ed affidabili</a:t>
            </a:r>
            <a:r>
              <a:rPr lang="it-IT" sz="2200" b="0" i="0" dirty="0">
                <a:solidFill>
                  <a:schemeClr val="accent1">
                    <a:lumMod val="75000"/>
                  </a:schemeClr>
                </a:solidFill>
                <a:effectLst/>
                <a:latin typeface="Comic Sans MS" panose="030F0702030302020204" pitchFamily="66" charset="0"/>
              </a:rPr>
              <a:t> come il Rapporto previsionale di Unioncamere sui fabbisogni occupazionali e professionali 2021-2025</a:t>
            </a:r>
          </a:p>
          <a:p>
            <a:pPr algn="just"/>
            <a:r>
              <a:rPr lang="it-IT" sz="2200" dirty="0">
                <a:solidFill>
                  <a:schemeClr val="accent1">
                    <a:lumMod val="75000"/>
                  </a:schemeClr>
                </a:solidFill>
                <a:latin typeface="Comic Sans MS" panose="030F0702030302020204" pitchFamily="66" charset="0"/>
              </a:rPr>
              <a:t>excelsior.unioncamere.net/</a:t>
            </a:r>
            <a:r>
              <a:rPr lang="it-IT" sz="2200" dirty="0" err="1">
                <a:solidFill>
                  <a:schemeClr val="accent1">
                    <a:lumMod val="75000"/>
                  </a:schemeClr>
                </a:solidFill>
                <a:latin typeface="Comic Sans MS" panose="030F0702030302020204" pitchFamily="66" charset="0"/>
              </a:rPr>
              <a:t>index.php?option</a:t>
            </a:r>
            <a:r>
              <a:rPr lang="it-IT" sz="2200" dirty="0">
                <a:solidFill>
                  <a:schemeClr val="accent1">
                    <a:lumMod val="75000"/>
                  </a:schemeClr>
                </a:solidFill>
                <a:latin typeface="Comic Sans MS" panose="030F0702030302020204" pitchFamily="66" charset="0"/>
              </a:rPr>
              <a:t>=</a:t>
            </a:r>
            <a:r>
              <a:rPr lang="it-IT" sz="2200" dirty="0" err="1">
                <a:solidFill>
                  <a:schemeClr val="accent1">
                    <a:lumMod val="75000"/>
                  </a:schemeClr>
                </a:solidFill>
                <a:latin typeface="Comic Sans MS" panose="030F0702030302020204" pitchFamily="66" charset="0"/>
              </a:rPr>
              <a:t>com_content&amp;view</a:t>
            </a:r>
            <a:r>
              <a:rPr lang="it-IT" sz="2200" dirty="0">
                <a:solidFill>
                  <a:schemeClr val="accent1">
                    <a:lumMod val="75000"/>
                  </a:schemeClr>
                </a:solidFill>
                <a:latin typeface="Comic Sans MS" panose="030F0702030302020204" pitchFamily="66" charset="0"/>
              </a:rPr>
              <a:t>=</a:t>
            </a:r>
            <a:r>
              <a:rPr lang="it-IT" sz="2200" dirty="0" err="1">
                <a:solidFill>
                  <a:schemeClr val="accent1">
                    <a:lumMod val="75000"/>
                  </a:schemeClr>
                </a:solidFill>
                <a:latin typeface="Comic Sans MS" panose="030F0702030302020204" pitchFamily="66" charset="0"/>
              </a:rPr>
              <a:t>article&amp;id</a:t>
            </a:r>
            <a:r>
              <a:rPr lang="it-IT" sz="2200" dirty="0">
                <a:solidFill>
                  <a:schemeClr val="accent1">
                    <a:lumMod val="75000"/>
                  </a:schemeClr>
                </a:solidFill>
                <a:latin typeface="Comic Sans MS" panose="030F0702030302020204" pitchFamily="66" charset="0"/>
              </a:rPr>
              <a:t>=423:previsioni-dei-fabbisogni-occupazionali-e-professionali-in-italia-a-medio-termine-2021-2025&amp;catid=111&amp;Itemid=2636</a:t>
            </a:r>
          </a:p>
          <a:p>
            <a:pPr algn="just"/>
            <a:endParaRPr lang="it-IT" sz="2200" dirty="0"/>
          </a:p>
        </p:txBody>
      </p:sp>
      <p:pic>
        <p:nvPicPr>
          <p:cNvPr id="3" name="Immagine 2">
            <a:extLst>
              <a:ext uri="{FF2B5EF4-FFF2-40B4-BE49-F238E27FC236}">
                <a16:creationId xmlns:a16="http://schemas.microsoft.com/office/drawing/2014/main" id="{216486E2-FEF3-4248-ACA1-14D2FEEC261E}"/>
              </a:ext>
            </a:extLst>
          </p:cNvPr>
          <p:cNvPicPr>
            <a:picLocks noChangeAspect="1"/>
          </p:cNvPicPr>
          <p:nvPr/>
        </p:nvPicPr>
        <p:blipFill>
          <a:blip r:embed="rId2" cstate="print"/>
          <a:stretch>
            <a:fillRect/>
          </a:stretch>
        </p:blipFill>
        <p:spPr>
          <a:xfrm>
            <a:off x="602932" y="1109662"/>
            <a:ext cx="4033838" cy="2043113"/>
          </a:xfrm>
          <a:prstGeom prst="rect">
            <a:avLst/>
          </a:prstGeom>
        </p:spPr>
      </p:pic>
      <p:pic>
        <p:nvPicPr>
          <p:cNvPr id="4" name="Immagine 3">
            <a:extLst>
              <a:ext uri="{FF2B5EF4-FFF2-40B4-BE49-F238E27FC236}">
                <a16:creationId xmlns:a16="http://schemas.microsoft.com/office/drawing/2014/main" id="{C3C11E8B-4B9E-4D81-BA8F-29C217F230A5}"/>
              </a:ext>
            </a:extLst>
          </p:cNvPr>
          <p:cNvPicPr>
            <a:picLocks noChangeAspect="1"/>
          </p:cNvPicPr>
          <p:nvPr/>
        </p:nvPicPr>
        <p:blipFill>
          <a:blip r:embed="rId3" cstate="print"/>
          <a:stretch>
            <a:fillRect/>
          </a:stretch>
        </p:blipFill>
        <p:spPr>
          <a:xfrm>
            <a:off x="612457" y="3429000"/>
            <a:ext cx="4033838" cy="1571625"/>
          </a:xfrm>
          <a:prstGeom prst="rect">
            <a:avLst/>
          </a:prstGeom>
        </p:spPr>
      </p:pic>
    </p:spTree>
    <p:extLst>
      <p:ext uri="{BB962C8B-B14F-4D97-AF65-F5344CB8AC3E}">
        <p14:creationId xmlns:p14="http://schemas.microsoft.com/office/powerpoint/2010/main" val="3896201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01D53D7-8804-45B5-889F-9722574ED4D9}"/>
              </a:ext>
            </a:extLst>
          </p:cNvPr>
          <p:cNvSpPr txBox="1"/>
          <p:nvPr/>
        </p:nvSpPr>
        <p:spPr>
          <a:xfrm>
            <a:off x="7520152" y="200025"/>
            <a:ext cx="4346728" cy="6109365"/>
          </a:xfrm>
          <a:prstGeom prst="rect">
            <a:avLst/>
          </a:prstGeom>
          <a:noFill/>
        </p:spPr>
        <p:txBody>
          <a:bodyPr wrap="square" rtlCol="0">
            <a:spAutoFit/>
          </a:bodyPr>
          <a:lstStyle/>
          <a:p>
            <a:pPr algn="just"/>
            <a:r>
              <a:rPr lang="it-IT" sz="2300" dirty="0">
                <a:solidFill>
                  <a:schemeClr val="accent1">
                    <a:lumMod val="75000"/>
                  </a:schemeClr>
                </a:solidFill>
                <a:latin typeface="Comic Sans MS" panose="030F0702030302020204" pitchFamily="66" charset="0"/>
              </a:rPr>
              <a:t>Le Università in Italia</a:t>
            </a:r>
          </a:p>
          <a:p>
            <a:pPr algn="just"/>
            <a:endParaRPr lang="it-IT" sz="1100" dirty="0">
              <a:solidFill>
                <a:schemeClr val="accent1">
                  <a:lumMod val="75000"/>
                </a:schemeClr>
              </a:solidFill>
              <a:latin typeface="Comic Sans MS" panose="030F0702030302020204" pitchFamily="66" charset="0"/>
            </a:endParaRPr>
          </a:p>
          <a:p>
            <a:pPr algn="just"/>
            <a:r>
              <a:rPr lang="it-IT" sz="2300" dirty="0">
                <a:solidFill>
                  <a:schemeClr val="accent1">
                    <a:lumMod val="75000"/>
                  </a:schemeClr>
                </a:solidFill>
                <a:latin typeface="Comic Sans MS" panose="030F0702030302020204" pitchFamily="66" charset="0"/>
              </a:rPr>
              <a:t>L’offerta universitaria italiana oggi è vastissima con ben 4.854 lauree attive. Aumentano, inoltre, i corsi in inglese e anche le facoltà a numero programmato che ormai rappresentano il 44% del totale dei corsi di laurea. Per quanto riguarda le varie aree, i corsi più numerosi sono quelli dedicati alle professioni sanitarie (circa 600), seguono quelli di scienze economico-aziendali (163) e ingegneria industriale (137). </a:t>
            </a:r>
          </a:p>
        </p:txBody>
      </p:sp>
      <p:pic>
        <p:nvPicPr>
          <p:cNvPr id="3" name="Immagine 2">
            <a:extLst>
              <a:ext uri="{FF2B5EF4-FFF2-40B4-BE49-F238E27FC236}">
                <a16:creationId xmlns:a16="http://schemas.microsoft.com/office/drawing/2014/main" id="{85400C1C-25F0-4AFF-B2E1-53924DE59F50}"/>
              </a:ext>
            </a:extLst>
          </p:cNvPr>
          <p:cNvPicPr>
            <a:picLocks noChangeAspect="1"/>
          </p:cNvPicPr>
          <p:nvPr/>
        </p:nvPicPr>
        <p:blipFill>
          <a:blip r:embed="rId2" cstate="print"/>
          <a:stretch>
            <a:fillRect/>
          </a:stretch>
        </p:blipFill>
        <p:spPr>
          <a:xfrm>
            <a:off x="751840" y="1115856"/>
            <a:ext cx="6421120" cy="4338320"/>
          </a:xfrm>
          <a:prstGeom prst="rect">
            <a:avLst/>
          </a:prstGeom>
        </p:spPr>
      </p:pic>
    </p:spTree>
    <p:extLst>
      <p:ext uri="{BB962C8B-B14F-4D97-AF65-F5344CB8AC3E}">
        <p14:creationId xmlns:p14="http://schemas.microsoft.com/office/powerpoint/2010/main" val="12653293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4CBF846B-F0E0-463F-8219-35D992BB71BC}"/>
              </a:ext>
            </a:extLst>
          </p:cNvPr>
          <p:cNvSpPr txBox="1"/>
          <p:nvPr/>
        </p:nvSpPr>
        <p:spPr>
          <a:xfrm>
            <a:off x="5187842" y="268001"/>
            <a:ext cx="6683592" cy="59093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schemeClr val="accent1">
                    <a:lumMod val="75000"/>
                  </a:schemeClr>
                </a:solidFill>
                <a:effectLst/>
                <a:uLnTx/>
                <a:uFillTx/>
                <a:latin typeface="Comic Sans MS" panose="030F0702030302020204" pitchFamily="66" charset="0"/>
              </a:rPr>
              <a:t>Dati </a:t>
            </a:r>
            <a:r>
              <a:rPr kumimoji="0" lang="it-IT" sz="2100" b="0" i="0" u="none" strike="noStrike" kern="1200" cap="none" spc="0" normalizeH="0" baseline="0" noProof="0" dirty="0" err="1">
                <a:ln>
                  <a:noFill/>
                </a:ln>
                <a:solidFill>
                  <a:schemeClr val="accent1">
                    <a:lumMod val="75000"/>
                  </a:schemeClr>
                </a:solidFill>
                <a:effectLst/>
                <a:uLnTx/>
                <a:uFillTx/>
                <a:latin typeface="Comic Sans MS" panose="030F0702030302020204" pitchFamily="66" charset="0"/>
              </a:rPr>
              <a:t>AlmaLaurea</a:t>
            </a:r>
            <a:endParaRPr kumimoji="0" lang="it-IT" sz="2100" b="0" i="0" u="none" strike="noStrike" kern="1200" cap="none" spc="0" normalizeH="0" baseline="0" noProof="0" dirty="0">
              <a:ln>
                <a:noFill/>
              </a:ln>
              <a:solidFill>
                <a:schemeClr val="accent1">
                  <a:lumMod val="75000"/>
                </a:schemeClr>
              </a:solidFill>
              <a:effectLst/>
              <a:uLnTx/>
              <a:uFillTx/>
              <a:latin typeface="Comic Sans MS" panose="030F0702030302020204" pitchFamily="66"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100" b="0" i="0" u="none" strike="noStrike" kern="1200" cap="none" spc="0" normalizeH="0" baseline="0" noProof="0" dirty="0">
              <a:ln>
                <a:noFill/>
              </a:ln>
              <a:solidFill>
                <a:schemeClr val="accent1">
                  <a:lumMod val="75000"/>
                </a:schemeClr>
              </a:solidFill>
              <a:effectLst/>
              <a:uLnTx/>
              <a:uFillTx/>
              <a:latin typeface="Comic Sans MS" panose="030F0702030302020204" pitchFamily="66"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schemeClr val="accent1">
                    <a:lumMod val="75000"/>
                  </a:schemeClr>
                </a:solidFill>
                <a:effectLst/>
                <a:uLnTx/>
                <a:uFillTx/>
                <a:latin typeface="Comic Sans MS" panose="030F0702030302020204" pitchFamily="66" charset="0"/>
              </a:rPr>
              <a:t>Per quanto riguarda il mondo del lavoro, da </a:t>
            </a:r>
            <a:r>
              <a:rPr kumimoji="0" lang="it-IT" sz="2100" b="0" i="0" u="none" strike="noStrike" kern="1200" cap="none" spc="0" normalizeH="0" baseline="0" noProof="0" dirty="0" err="1">
                <a:ln>
                  <a:noFill/>
                </a:ln>
                <a:solidFill>
                  <a:schemeClr val="accent1">
                    <a:lumMod val="75000"/>
                  </a:schemeClr>
                </a:solidFill>
                <a:effectLst/>
                <a:uLnTx/>
                <a:uFillTx/>
                <a:latin typeface="Comic Sans MS" panose="030F0702030302020204" pitchFamily="66" charset="0"/>
              </a:rPr>
              <a:t>AlmaLaurea</a:t>
            </a:r>
            <a:r>
              <a:rPr kumimoji="0" lang="it-IT" sz="2100" b="0" i="0" u="none" strike="noStrike" kern="1200" cap="none" spc="0" normalizeH="0" baseline="0" noProof="0" dirty="0">
                <a:ln>
                  <a:noFill/>
                </a:ln>
                <a:solidFill>
                  <a:schemeClr val="accent1">
                    <a:lumMod val="75000"/>
                  </a:schemeClr>
                </a:solidFill>
                <a:effectLst/>
                <a:uLnTx/>
                <a:uFillTx/>
                <a:latin typeface="Comic Sans MS" panose="030F0702030302020204" pitchFamily="66" charset="0"/>
              </a:rPr>
              <a:t> arrivano dati interessanti sulla condizione occupazionale dei laureati. Innanzitutto i laureati lavorano di più dei diplomati, 78,7% contro 65,7%, guadagnando anche il 38,5% in più. Inoltre secondo i dati di </a:t>
            </a:r>
            <a:r>
              <a:rPr kumimoji="0" lang="it-IT" sz="2100" b="0" i="0" u="none" strike="noStrike" kern="1200" cap="none" spc="0" normalizeH="0" baseline="0" noProof="0" dirty="0" err="1">
                <a:ln>
                  <a:noFill/>
                </a:ln>
                <a:solidFill>
                  <a:schemeClr val="accent1">
                    <a:lumMod val="75000"/>
                  </a:schemeClr>
                </a:solidFill>
                <a:effectLst/>
                <a:uLnTx/>
                <a:uFillTx/>
                <a:latin typeface="Comic Sans MS" panose="030F0702030302020204" pitchFamily="66" charset="0"/>
              </a:rPr>
              <a:t>AlmaLaurea</a:t>
            </a:r>
            <a:r>
              <a:rPr kumimoji="0" lang="it-IT" sz="2100" b="0" i="0" u="none" strike="noStrike" kern="1200" cap="none" spc="0" normalizeH="0" baseline="0" noProof="0" dirty="0">
                <a:ln>
                  <a:noFill/>
                </a:ln>
                <a:solidFill>
                  <a:schemeClr val="accent1">
                    <a:lumMod val="75000"/>
                  </a:schemeClr>
                </a:solidFill>
                <a:effectLst/>
                <a:uLnTx/>
                <a:uFillTx/>
                <a:latin typeface="Comic Sans MS" panose="030F0702030302020204" pitchFamily="66" charset="0"/>
              </a:rPr>
              <a:t> tra i laureati del 2013 fotografati a 5 anni dal titolo, quelli meglio occupati sono i laureati in ingegneria, economia-statistica e professioni sanitarie; tutti sopra all’89%. I  laureati in discipline giuridiche, letterarie, psicologiche hanno, invece, una percentuale di occupazione al di sotto dell’80%. Sono poi sempre più diffuse le facoltà ibride, dove il profilo in uscita prevede, oltre alle specifiche competenze di una certa disciplina (anche umanistica) è accompagnato da altre competenze, spesso digitali. </a:t>
            </a:r>
          </a:p>
        </p:txBody>
      </p:sp>
      <p:pic>
        <p:nvPicPr>
          <p:cNvPr id="5" name="Immagine 4">
            <a:extLst>
              <a:ext uri="{FF2B5EF4-FFF2-40B4-BE49-F238E27FC236}">
                <a16:creationId xmlns:a16="http://schemas.microsoft.com/office/drawing/2014/main" id="{35DD6F0E-381E-4628-A9DA-8915B8FADA98}"/>
              </a:ext>
            </a:extLst>
          </p:cNvPr>
          <p:cNvPicPr>
            <a:picLocks noChangeAspect="1"/>
          </p:cNvPicPr>
          <p:nvPr/>
        </p:nvPicPr>
        <p:blipFill>
          <a:blip r:embed="rId2" cstate="print"/>
          <a:stretch>
            <a:fillRect/>
          </a:stretch>
        </p:blipFill>
        <p:spPr>
          <a:xfrm>
            <a:off x="174408" y="1056481"/>
            <a:ext cx="4839027" cy="3152909"/>
          </a:xfrm>
          <a:prstGeom prst="rect">
            <a:avLst/>
          </a:prstGeom>
        </p:spPr>
      </p:pic>
    </p:spTree>
    <p:extLst>
      <p:ext uri="{BB962C8B-B14F-4D97-AF65-F5344CB8AC3E}">
        <p14:creationId xmlns:p14="http://schemas.microsoft.com/office/powerpoint/2010/main" val="26785971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1A29024-6252-4A05-B6F1-5CFAB8420767}"/>
              </a:ext>
            </a:extLst>
          </p:cNvPr>
          <p:cNvSpPr txBox="1"/>
          <p:nvPr/>
        </p:nvSpPr>
        <p:spPr>
          <a:xfrm>
            <a:off x="6526924" y="289035"/>
            <a:ext cx="5144814" cy="5632311"/>
          </a:xfrm>
          <a:prstGeom prst="rect">
            <a:avLst/>
          </a:prstGeom>
          <a:noFill/>
        </p:spPr>
        <p:txBody>
          <a:bodyPr wrap="square" rtlCol="0">
            <a:spAutoFit/>
          </a:bodyPr>
          <a:lstStyle/>
          <a:p>
            <a:r>
              <a:rPr lang="it-IT" sz="2000" dirty="0">
                <a:solidFill>
                  <a:srgbClr val="0070C0"/>
                </a:solidFill>
              </a:rPr>
              <a:t>ATTIVITA’ DI MONITORAGGIO</a:t>
            </a:r>
          </a:p>
          <a:p>
            <a:pPr algn="just"/>
            <a:r>
              <a:rPr lang="it-IT" sz="2000" dirty="0"/>
              <a:t>Negli ultimi cinque anni, a inizio anno scolastico, le FFSS dell’Orientamento in uscita del Liceo Fermi hanno effettuato un puntuale monitoraggio delle scelte universitarie, al fine di strutturare percorsi di Orientamento tagliati sulle esigenze effettive dei nostri studenti. Dall’analisi dei dati emersi si può sicuramente affermare che gli studenti si orientano verso facoltà che offrono maggiori sbocchi professionali, in perfetta linea con le scelte universitarie degli studenti dell’intero Paese. Si confrontino, a tal proposito, i dati elaborati da ISTAT per il Ministero dell’Istruzione          (</a:t>
            </a:r>
            <a:r>
              <a:rPr lang="it-IT" sz="2000" dirty="0">
                <a:hlinkClick r:id="rId2"/>
              </a:rPr>
              <a:t>http://dati.ustat.miur.it/dataset/immatricolati/resource/81536e13-c15d-4be4-8a12-c74367233bc0?inner_span=True</a:t>
            </a:r>
            <a:r>
              <a:rPr lang="it-IT" sz="2000" dirty="0"/>
              <a:t>), riguardanti le immatricolazioni 2020/2021.</a:t>
            </a:r>
          </a:p>
        </p:txBody>
      </p:sp>
      <p:pic>
        <p:nvPicPr>
          <p:cNvPr id="3" name="Immagine 2">
            <a:extLst>
              <a:ext uri="{FF2B5EF4-FFF2-40B4-BE49-F238E27FC236}">
                <a16:creationId xmlns:a16="http://schemas.microsoft.com/office/drawing/2014/main" id="{ED8C3659-0F6E-4FC9-B4AD-6B0E67AA4642}"/>
              </a:ext>
            </a:extLst>
          </p:cNvPr>
          <p:cNvPicPr>
            <a:picLocks noChangeAspect="1"/>
          </p:cNvPicPr>
          <p:nvPr/>
        </p:nvPicPr>
        <p:blipFill>
          <a:blip r:embed="rId3" cstate="print"/>
          <a:stretch>
            <a:fillRect/>
          </a:stretch>
        </p:blipFill>
        <p:spPr>
          <a:xfrm>
            <a:off x="600608" y="270018"/>
            <a:ext cx="4728141" cy="5649765"/>
          </a:xfrm>
          <a:prstGeom prst="rect">
            <a:avLst/>
          </a:prstGeom>
        </p:spPr>
      </p:pic>
      <p:sp>
        <p:nvSpPr>
          <p:cNvPr id="4" name="CasellaDiTesto 3">
            <a:extLst>
              <a:ext uri="{FF2B5EF4-FFF2-40B4-BE49-F238E27FC236}">
                <a16:creationId xmlns:a16="http://schemas.microsoft.com/office/drawing/2014/main" id="{2A68E705-E877-46B1-A220-774BBCBE56D4}"/>
              </a:ext>
            </a:extLst>
          </p:cNvPr>
          <p:cNvSpPr txBox="1"/>
          <p:nvPr/>
        </p:nvSpPr>
        <p:spPr>
          <a:xfrm>
            <a:off x="595349" y="6126304"/>
            <a:ext cx="4355024" cy="646331"/>
          </a:xfrm>
          <a:prstGeom prst="rect">
            <a:avLst/>
          </a:prstGeom>
          <a:noFill/>
        </p:spPr>
        <p:txBody>
          <a:bodyPr wrap="square" rtlCol="0">
            <a:spAutoFit/>
          </a:bodyPr>
          <a:lstStyle/>
          <a:p>
            <a:pPr algn="ctr"/>
            <a:r>
              <a:rPr lang="it-IT" dirty="0">
                <a:solidFill>
                  <a:srgbClr val="0070C0"/>
                </a:solidFill>
              </a:rPr>
              <a:t>Percentuale scelte effettuate dai nostri studenti negli ultimi due anni scolastici.</a:t>
            </a:r>
          </a:p>
        </p:txBody>
      </p:sp>
    </p:spTree>
    <p:extLst>
      <p:ext uri="{BB962C8B-B14F-4D97-AF65-F5344CB8AC3E}">
        <p14:creationId xmlns:p14="http://schemas.microsoft.com/office/powerpoint/2010/main" val="3933024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FBDD464-51AC-4B43-A558-B25903100BDB}"/>
              </a:ext>
            </a:extLst>
          </p:cNvPr>
          <p:cNvSpPr txBox="1"/>
          <p:nvPr/>
        </p:nvSpPr>
        <p:spPr>
          <a:xfrm>
            <a:off x="2575034" y="451945"/>
            <a:ext cx="11694683" cy="1138773"/>
          </a:xfrm>
          <a:prstGeom prst="rect">
            <a:avLst/>
          </a:prstGeom>
          <a:noFill/>
        </p:spPr>
        <p:txBody>
          <a:bodyPr wrap="square" rtlCol="0">
            <a:spAutoFit/>
          </a:bodyPr>
          <a:lstStyle/>
          <a:p>
            <a:r>
              <a:rPr lang="it-IT" sz="3200" dirty="0">
                <a:solidFill>
                  <a:schemeClr val="accent1">
                    <a:lumMod val="50000"/>
                  </a:schemeClr>
                </a:solidFill>
                <a:latin typeface="Comic Sans MS" panose="030F0702030302020204" pitchFamily="66" charset="0"/>
              </a:rPr>
              <a:t>Dati Orientamento A.S. 2021/2022</a:t>
            </a:r>
          </a:p>
          <a:p>
            <a:endParaRPr lang="it-IT" dirty="0"/>
          </a:p>
          <a:p>
            <a:endParaRPr lang="it-IT" dirty="0"/>
          </a:p>
        </p:txBody>
      </p:sp>
      <p:pic>
        <p:nvPicPr>
          <p:cNvPr id="5" name="Immagine 4">
            <a:extLst>
              <a:ext uri="{FF2B5EF4-FFF2-40B4-BE49-F238E27FC236}">
                <a16:creationId xmlns:a16="http://schemas.microsoft.com/office/drawing/2014/main" id="{CB8A9DE5-673F-4869-890A-B2EF0CCFF782}"/>
              </a:ext>
            </a:extLst>
          </p:cNvPr>
          <p:cNvPicPr>
            <a:picLocks noChangeAspect="1"/>
          </p:cNvPicPr>
          <p:nvPr/>
        </p:nvPicPr>
        <p:blipFill>
          <a:blip r:embed="rId2" cstate="print"/>
          <a:stretch>
            <a:fillRect/>
          </a:stretch>
        </p:blipFill>
        <p:spPr>
          <a:xfrm>
            <a:off x="6681526" y="1434662"/>
            <a:ext cx="5373846" cy="3772549"/>
          </a:xfrm>
          <a:prstGeom prst="rect">
            <a:avLst/>
          </a:prstGeom>
        </p:spPr>
      </p:pic>
      <p:pic>
        <p:nvPicPr>
          <p:cNvPr id="6" name="Immagine 5">
            <a:extLst>
              <a:ext uri="{FF2B5EF4-FFF2-40B4-BE49-F238E27FC236}">
                <a16:creationId xmlns:a16="http://schemas.microsoft.com/office/drawing/2014/main" id="{52932703-D7B3-4658-8080-5C32C095867C}"/>
              </a:ext>
            </a:extLst>
          </p:cNvPr>
          <p:cNvPicPr>
            <a:picLocks noChangeAspect="1"/>
          </p:cNvPicPr>
          <p:nvPr/>
        </p:nvPicPr>
        <p:blipFill>
          <a:blip r:embed="rId3" cstate="print"/>
          <a:stretch>
            <a:fillRect/>
          </a:stretch>
        </p:blipFill>
        <p:spPr>
          <a:xfrm>
            <a:off x="189186" y="1371601"/>
            <a:ext cx="6317986" cy="3835612"/>
          </a:xfrm>
          <a:prstGeom prst="rect">
            <a:avLst/>
          </a:prstGeom>
        </p:spPr>
      </p:pic>
    </p:spTree>
    <p:extLst>
      <p:ext uri="{BB962C8B-B14F-4D97-AF65-F5344CB8AC3E}">
        <p14:creationId xmlns:p14="http://schemas.microsoft.com/office/powerpoint/2010/main" val="41533320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9541F0A-B73C-4EE8-BE2A-265DECFF6E99}"/>
              </a:ext>
            </a:extLst>
          </p:cNvPr>
          <p:cNvSpPr txBox="1"/>
          <p:nvPr/>
        </p:nvSpPr>
        <p:spPr>
          <a:xfrm>
            <a:off x="6253655" y="335845"/>
            <a:ext cx="5817475" cy="6186309"/>
          </a:xfrm>
          <a:prstGeom prst="rect">
            <a:avLst/>
          </a:prstGeom>
          <a:noFill/>
        </p:spPr>
        <p:txBody>
          <a:bodyPr wrap="square" rtlCol="0">
            <a:spAutoFit/>
          </a:bodyPr>
          <a:lstStyle/>
          <a:p>
            <a:pPr algn="just"/>
            <a:r>
              <a:rPr lang="it-IT" b="1" dirty="0">
                <a:solidFill>
                  <a:schemeClr val="accent1">
                    <a:lumMod val="75000"/>
                  </a:schemeClr>
                </a:solidFill>
              </a:rPr>
              <a:t>Cosa ci dicono i numeri …</a:t>
            </a:r>
          </a:p>
          <a:p>
            <a:pPr algn="just"/>
            <a:r>
              <a:rPr lang="it-IT" dirty="0">
                <a:solidFill>
                  <a:schemeClr val="accent1">
                    <a:lumMod val="75000"/>
                  </a:schemeClr>
                </a:solidFill>
              </a:rPr>
              <a:t>Dal confronto delle scelte effettuate negli ultimi tre anni emerge che la percentuale degli studenti che hanno espresso la volontà di intraprendere la facoltà di Medicina è aumentata, rispetto allo scorso anno di quasi 14 punti, ciò è dovuto, con molta probabilità, al persistere della pandemia da Covid – 19 che ha sollecitato negli studenti un sempre maggiore interesse verso le professioni sanitarie in genere. Appare considerevolmente cresciuto, in termini percentuali, anche il numero degli studenti che si iscriverà ad Economia e ad Ingegneria, a dimostrazione di quanto questi ultimi siano sempre più interessati agli sbocchi professionali.</a:t>
            </a:r>
          </a:p>
          <a:p>
            <a:pPr algn="just"/>
            <a:r>
              <a:rPr lang="it-IT" dirty="0">
                <a:solidFill>
                  <a:schemeClr val="accent1">
                    <a:lumMod val="75000"/>
                  </a:schemeClr>
                </a:solidFill>
              </a:rPr>
              <a:t>Altro dato interessante è quello che riguarda la percentuale delle studentesse del Fermi che hanno scelto facoltà STEM: il 78%  dei futuri lavoratori del campo biomedico e paramedico è donna! Mentre resta ancora ferma al 25% la percentuale delle studentesse che si iscriverà ai corsi di laurea di ingegneria.</a:t>
            </a:r>
          </a:p>
          <a:p>
            <a:pPr algn="just"/>
            <a:r>
              <a:rPr lang="it-IT" dirty="0">
                <a:solidFill>
                  <a:schemeClr val="accent1">
                    <a:lumMod val="75000"/>
                  </a:schemeClr>
                </a:solidFill>
              </a:rPr>
              <a:t>Infine, appare molto bassa (2%) la percentuale degli studenti che si iscriveranno ai corsi di Matematica, Fisica ed Informatica, probabilmente perché si ritiene, erroneamente, che queste facoltà offrano pochi sbocchi lavorativi. </a:t>
            </a:r>
          </a:p>
        </p:txBody>
      </p:sp>
      <p:pic>
        <p:nvPicPr>
          <p:cNvPr id="2" name="Immagine 1">
            <a:extLst>
              <a:ext uri="{FF2B5EF4-FFF2-40B4-BE49-F238E27FC236}">
                <a16:creationId xmlns:a16="http://schemas.microsoft.com/office/drawing/2014/main" id="{FEEB8785-B4BC-485B-A1DF-BDC54999BAD3}"/>
              </a:ext>
            </a:extLst>
          </p:cNvPr>
          <p:cNvPicPr>
            <a:picLocks noChangeAspect="1"/>
          </p:cNvPicPr>
          <p:nvPr/>
        </p:nvPicPr>
        <p:blipFill>
          <a:blip r:embed="rId2" cstate="print"/>
          <a:stretch>
            <a:fillRect/>
          </a:stretch>
        </p:blipFill>
        <p:spPr>
          <a:xfrm>
            <a:off x="120869" y="335845"/>
            <a:ext cx="5972175" cy="1566527"/>
          </a:xfrm>
          <a:prstGeom prst="rect">
            <a:avLst/>
          </a:prstGeom>
        </p:spPr>
      </p:pic>
      <p:pic>
        <p:nvPicPr>
          <p:cNvPr id="3" name="Immagine 2">
            <a:extLst>
              <a:ext uri="{FF2B5EF4-FFF2-40B4-BE49-F238E27FC236}">
                <a16:creationId xmlns:a16="http://schemas.microsoft.com/office/drawing/2014/main" id="{7F9C7534-9B82-4111-A7FA-6B6193196FE2}"/>
              </a:ext>
            </a:extLst>
          </p:cNvPr>
          <p:cNvPicPr>
            <a:picLocks noChangeAspect="1"/>
          </p:cNvPicPr>
          <p:nvPr/>
        </p:nvPicPr>
        <p:blipFill>
          <a:blip r:embed="rId3" cstate="print"/>
          <a:stretch>
            <a:fillRect/>
          </a:stretch>
        </p:blipFill>
        <p:spPr>
          <a:xfrm>
            <a:off x="123825" y="2162254"/>
            <a:ext cx="5972175" cy="3786601"/>
          </a:xfrm>
          <a:prstGeom prst="rect">
            <a:avLst/>
          </a:prstGeom>
        </p:spPr>
      </p:pic>
      <p:sp>
        <p:nvSpPr>
          <p:cNvPr id="5" name="CasellaDiTesto 4">
            <a:extLst>
              <a:ext uri="{FF2B5EF4-FFF2-40B4-BE49-F238E27FC236}">
                <a16:creationId xmlns:a16="http://schemas.microsoft.com/office/drawing/2014/main" id="{34D9ACF6-B930-47AF-841A-5E63C69314CF}"/>
              </a:ext>
            </a:extLst>
          </p:cNvPr>
          <p:cNvSpPr txBox="1"/>
          <p:nvPr/>
        </p:nvSpPr>
        <p:spPr>
          <a:xfrm>
            <a:off x="336331" y="6253655"/>
            <a:ext cx="5528441" cy="400110"/>
          </a:xfrm>
          <a:prstGeom prst="rect">
            <a:avLst/>
          </a:prstGeom>
          <a:noFill/>
        </p:spPr>
        <p:txBody>
          <a:bodyPr wrap="square" rtlCol="0">
            <a:spAutoFit/>
          </a:bodyPr>
          <a:lstStyle/>
          <a:p>
            <a:pPr algn="ctr"/>
            <a:r>
              <a:rPr lang="it-IT" sz="2000" b="1" dirty="0">
                <a:solidFill>
                  <a:schemeClr val="accent1">
                    <a:lumMod val="75000"/>
                  </a:schemeClr>
                </a:solidFill>
              </a:rPr>
              <a:t>DATI NAZIONALI</a:t>
            </a:r>
          </a:p>
        </p:txBody>
      </p:sp>
    </p:spTree>
    <p:extLst>
      <p:ext uri="{BB962C8B-B14F-4D97-AF65-F5344CB8AC3E}">
        <p14:creationId xmlns:p14="http://schemas.microsoft.com/office/powerpoint/2010/main" val="197953255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1125</Words>
  <Application>Microsoft Office PowerPoint</Application>
  <PresentationFormat>Widescreen</PresentationFormat>
  <Paragraphs>81</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Calibri Light</vt:lpstr>
      <vt:lpstr>Comic Sans MS</vt:lpstr>
      <vt:lpstr>Open Sans</vt:lpstr>
      <vt:lpstr>Tema di Office</vt:lpstr>
      <vt:lpstr> ORIENTAMENTO CLASSI QUINTE A.S. 2021/2022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ORIENTAMENTO CLASSI QUINTE</dc:title>
  <dc:creator>Annagrazia Rambone</dc:creator>
  <cp:lastModifiedBy>Lucio Siano</cp:lastModifiedBy>
  <cp:revision>19</cp:revision>
  <dcterms:created xsi:type="dcterms:W3CDTF">2021-11-01T16:54:34Z</dcterms:created>
  <dcterms:modified xsi:type="dcterms:W3CDTF">2022-01-03T17:14:58Z</dcterms:modified>
</cp:coreProperties>
</file>